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7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9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0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1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79" r:id="rId2"/>
    <p:sldMasterId id="2147483738" r:id="rId3"/>
    <p:sldMasterId id="2147483745" r:id="rId4"/>
    <p:sldMasterId id="2147483750" r:id="rId5"/>
    <p:sldMasterId id="2147483759" r:id="rId6"/>
    <p:sldMasterId id="2147483832" r:id="rId7"/>
    <p:sldMasterId id="2147483883" r:id="rId8"/>
    <p:sldMasterId id="2147483888" r:id="rId9"/>
    <p:sldMasterId id="2147483895" r:id="rId10"/>
    <p:sldMasterId id="2147483902" r:id="rId11"/>
    <p:sldMasterId id="2147483909" r:id="rId12"/>
    <p:sldMasterId id="2147483914" r:id="rId13"/>
    <p:sldMasterId id="2147483948" r:id="rId14"/>
    <p:sldMasterId id="2147483973" r:id="rId15"/>
    <p:sldMasterId id="2147483982" r:id="rId16"/>
  </p:sldMasterIdLst>
  <p:notesMasterIdLst>
    <p:notesMasterId r:id="rId34"/>
  </p:notesMasterIdLst>
  <p:handoutMasterIdLst>
    <p:handoutMasterId r:id="rId35"/>
  </p:handoutMasterIdLst>
  <p:sldIdLst>
    <p:sldId id="400" r:id="rId17"/>
    <p:sldId id="716" r:id="rId18"/>
    <p:sldId id="714" r:id="rId19"/>
    <p:sldId id="715" r:id="rId20"/>
    <p:sldId id="765" r:id="rId21"/>
    <p:sldId id="718" r:id="rId22"/>
    <p:sldId id="728" r:id="rId23"/>
    <p:sldId id="834" r:id="rId24"/>
    <p:sldId id="596" r:id="rId25"/>
    <p:sldId id="598" r:id="rId26"/>
    <p:sldId id="724" r:id="rId27"/>
    <p:sldId id="627" r:id="rId28"/>
    <p:sldId id="727" r:id="rId29"/>
    <p:sldId id="668" r:id="rId30"/>
    <p:sldId id="725" r:id="rId31"/>
    <p:sldId id="701" r:id="rId32"/>
    <p:sldId id="726" r:id="rId33"/>
  </p:sldIdLst>
  <p:sldSz cx="9144000" cy="6858000" type="screen4x3"/>
  <p:notesSz cx="9928225" cy="6797675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DD5E21"/>
    <a:srgbClr val="36C7DB"/>
    <a:srgbClr val="6CB3BA"/>
    <a:srgbClr val="927AAE"/>
    <a:srgbClr val="7A5E9C"/>
    <a:srgbClr val="E0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49" autoAdjust="0"/>
    <p:restoredTop sz="99663" autoAdjust="0"/>
  </p:normalViewPr>
  <p:slideViewPr>
    <p:cSldViewPr>
      <p:cViewPr varScale="1">
        <p:scale>
          <a:sx n="114" d="100"/>
          <a:sy n="114" d="100"/>
        </p:scale>
        <p:origin x="7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tableStyles" Target="tableStyles.xml"/><Relationship Id="rId21" Type="http://schemas.openxmlformats.org/officeDocument/2006/relationships/slide" Target="slides/slide5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jornnystedt:AWABI:Teaching:PhDAdvisoryProgram:AdvisoryProgramGrandMeetings:GrandMeeting2015june:Eval:Evaluation_%20Bioinformatics%20Advisory%20Grand%20Meeting%20June%2017-18,%202015%20summa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1"/>
              <a:t>The</a:t>
            </a:r>
            <a:r>
              <a:rPr lang="en-US" b="1" baseline="0"/>
              <a:t> Swedish Bioinformatics Advisory Program</a:t>
            </a:r>
            <a:br>
              <a:rPr lang="en-US" b="1" baseline="0"/>
            </a:br>
            <a:r>
              <a:rPr lang="en-US" sz="1400" b="1" baseline="0"/>
              <a:t>Student evaluation, June 2015</a:t>
            </a:r>
            <a:r>
              <a:rPr lang="en-US" b="1" baseline="0"/>
              <a:t> </a:t>
            </a:r>
            <a:endParaRPr lang="en-US" b="1"/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'Form Responses 1'!$A$32:$A$36</c:f>
              <c:strCache>
                <c:ptCount val="5"/>
                <c:pt idx="0">
                  <c:v>Overall rating of the Advisory Program</c:v>
                </c:pt>
                <c:pt idx="1">
                  <c:v>Impact on the efficacy of your research</c:v>
                </c:pt>
                <c:pt idx="2">
                  <c:v>Impact on the scientific value of your research</c:v>
                </c:pt>
                <c:pt idx="3">
                  <c:v>Impact on the technical level of your research</c:v>
                </c:pt>
                <c:pt idx="4">
                  <c:v>In favour of SciLifeLab continuing this program</c:v>
                </c:pt>
              </c:strCache>
            </c:strRef>
          </c:cat>
          <c:val>
            <c:numRef>
              <c:f>'Form Responses 1'!$B$32:$B$36</c:f>
              <c:numCache>
                <c:formatCode>0.0</c:formatCode>
                <c:ptCount val="5"/>
                <c:pt idx="0">
                  <c:v>4.8</c:v>
                </c:pt>
                <c:pt idx="1">
                  <c:v>4.5</c:v>
                </c:pt>
                <c:pt idx="2">
                  <c:v>3.6</c:v>
                </c:pt>
                <c:pt idx="3">
                  <c:v>4.4000000000000004</c:v>
                </c:pt>
                <c:pt idx="4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01-D743-AD2F-0C35E767FB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6762744"/>
        <c:axId val="2146757864"/>
      </c:barChart>
      <c:catAx>
        <c:axId val="2146762744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sv-SE"/>
          </a:p>
        </c:txPr>
        <c:crossAx val="2146757864"/>
        <c:crosses val="autoZero"/>
        <c:auto val="1"/>
        <c:lblAlgn val="ctr"/>
        <c:lblOffset val="100"/>
        <c:noMultiLvlLbl val="0"/>
      </c:catAx>
      <c:valAx>
        <c:axId val="2146757864"/>
        <c:scaling>
          <c:orientation val="minMax"/>
          <c:max val="5"/>
        </c:scaling>
        <c:delete val="0"/>
        <c:axPos val="b"/>
        <c:majorGridlines/>
        <c:numFmt formatCode="0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sv-SE"/>
          </a:p>
        </c:txPr>
        <c:crossAx val="2146762744"/>
        <c:crosses val="max"/>
        <c:crossBetween val="between"/>
        <c:majorUnit val="1"/>
        <c:minorUnit val="0.2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941" cy="3402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0" y="0"/>
            <a:ext cx="4302940" cy="3402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809A1-8E9A-4FC8-9F49-C2846E08C100}" type="datetimeFigureOut">
              <a:rPr lang="sv-SE" smtClean="0"/>
              <a:t>2020-01-31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327"/>
            <a:ext cx="4302941" cy="340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920" y="6456327"/>
            <a:ext cx="4302940" cy="340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0E86B-7A96-4824-BA59-8E54E0B805B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75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0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0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E73E8-9D05-4948-B8F7-07A19AB72508}" type="datetimeFigureOut">
              <a:rPr lang="sv-SE" smtClean="0"/>
              <a:t>2020-01-31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0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0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D469B-721A-4382-A9D0-D8D1FA5510B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5376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1932632" y="6453337"/>
            <a:ext cx="6527800" cy="347270"/>
          </a:xfrm>
          <a:prstGeom prst="rect">
            <a:avLst/>
          </a:prstGeom>
          <a:noFill/>
        </p:spPr>
        <p:txBody>
          <a:bodyPr lIns="65183" tIns="32590" rIns="65183" bIns="32590">
            <a:spAutoFit/>
          </a:bodyPr>
          <a:lstStyle/>
          <a:p>
            <a:pPr algn="r" defTabSz="456294">
              <a:defRPr/>
            </a:pPr>
            <a:r>
              <a:rPr lang="en-US" dirty="0">
                <a:solidFill>
                  <a:srgbClr val="36C7DB"/>
                </a:solidFill>
                <a:latin typeface="Humanst521 BT" pitchFamily="34" charset="0"/>
                <a:cs typeface="Corbel"/>
              </a:rPr>
              <a:t>http://nbis.se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0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18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5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5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67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10" descr="889075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0" y="1778000"/>
            <a:ext cx="50800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Kuva 11" descr="CSClogo.eps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2124" y="301625"/>
            <a:ext cx="1004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Kuva 8" descr="kansikuva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Kuva 12" descr="CSClogo.eps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36" y="280988"/>
            <a:ext cx="11779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tsikko 1"/>
          <p:cNvSpPr>
            <a:spLocks noGrp="1"/>
          </p:cNvSpPr>
          <p:nvPr>
            <p:ph type="ctrTitle"/>
          </p:nvPr>
        </p:nvSpPr>
        <p:spPr>
          <a:xfrm>
            <a:off x="2382578" y="4947806"/>
            <a:ext cx="7772400" cy="293601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7" name="Päiväyksen paikkamerkki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 smtClean="0"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>
          <a:xfrm>
            <a:off x="6553200" y="6356386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fld id="{EF15D6EA-EBF7-4C2E-A1CC-C279B7E6D53A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5534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1932632" y="6453337"/>
            <a:ext cx="6527800" cy="347270"/>
          </a:xfrm>
          <a:prstGeom prst="rect">
            <a:avLst/>
          </a:prstGeom>
          <a:noFill/>
        </p:spPr>
        <p:txBody>
          <a:bodyPr lIns="65183" tIns="32590" rIns="65183" bIns="32590">
            <a:spAutoFit/>
          </a:bodyPr>
          <a:lstStyle/>
          <a:p>
            <a:pPr algn="r" defTabSz="456294">
              <a:defRPr/>
            </a:pPr>
            <a:r>
              <a:rPr lang="en-US" dirty="0">
                <a:solidFill>
                  <a:srgbClr val="006327"/>
                </a:solidFill>
                <a:latin typeface="Humanst521 BT" pitchFamily="34" charset="0"/>
                <a:cs typeface="Corbel"/>
              </a:rPr>
              <a:t>http://bils.se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</p:spPr>
        <p:txBody>
          <a:bodyPr>
            <a:normAutofit/>
          </a:bodyPr>
          <a:lstStyle>
            <a:lvl1pPr algn="r">
              <a:defRPr sz="5000" b="1" i="0">
                <a:solidFill>
                  <a:srgbClr val="006327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006327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bilslog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218328"/>
            <a:ext cx="3383280" cy="213055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0063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06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639762"/>
          </a:xfrm>
        </p:spPr>
        <p:txBody>
          <a:bodyPr>
            <a:noAutofit/>
          </a:bodyPr>
          <a:lstStyle>
            <a:lvl1pPr algn="ctr">
              <a:defRPr sz="4200" b="1" i="0">
                <a:solidFill>
                  <a:srgbClr val="FFFF66"/>
                </a:solidFill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1"/>
            <a:ext cx="8229600" cy="5097464"/>
          </a:xfr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bilslog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66743" y="5532076"/>
            <a:ext cx="1577293" cy="9932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0063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62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51521" y="2348881"/>
            <a:ext cx="8640960" cy="2376264"/>
          </a:xfrm>
          <a:prstGeom prst="rect">
            <a:avLst/>
          </a:prstGeom>
          <a:gradFill flip="none" rotWithShape="1">
            <a:gsLst>
              <a:gs pos="50000">
                <a:srgbClr val="9CB86E"/>
              </a:gs>
              <a:gs pos="100000">
                <a:srgbClr val="156B1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221286"/>
            <a:ext cx="8229600" cy="639762"/>
          </a:xfrm>
          <a:ln>
            <a:noFill/>
          </a:ln>
        </p:spPr>
        <p:txBody>
          <a:bodyPr>
            <a:noAutofit/>
          </a:bodyPr>
          <a:lstStyle>
            <a:lvl1pPr algn="ctr">
              <a:defRPr sz="4200" b="1" i="0" baseline="0">
                <a:solidFill>
                  <a:srgbClr val="006327"/>
                </a:solidFill>
                <a:effectLst/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bilslog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28" y="260648"/>
            <a:ext cx="1577293" cy="9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13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91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35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31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3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639762"/>
          </a:xfrm>
        </p:spPr>
        <p:txBody>
          <a:bodyPr>
            <a:noAutofit/>
          </a:bodyPr>
          <a:lstStyle>
            <a:lvl1pPr algn="ctr">
              <a:defRPr sz="42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1"/>
            <a:ext cx="8229600" cy="5097464"/>
          </a:xfr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62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80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294" indent="0">
              <a:buNone/>
              <a:defRPr sz="2800"/>
            </a:lvl2pPr>
            <a:lvl3pPr marL="912606" indent="0">
              <a:buNone/>
              <a:defRPr sz="2400"/>
            </a:lvl3pPr>
            <a:lvl4pPr marL="1368915" indent="0">
              <a:buNone/>
              <a:defRPr sz="2000"/>
            </a:lvl4pPr>
            <a:lvl5pPr marL="1825215" indent="0">
              <a:buNone/>
              <a:defRPr sz="2000"/>
            </a:lvl5pPr>
            <a:lvl6pPr marL="2281515" indent="0">
              <a:buNone/>
              <a:defRPr sz="2000"/>
            </a:lvl6pPr>
            <a:lvl7pPr marL="2737827" indent="0">
              <a:buNone/>
              <a:defRPr sz="2000"/>
            </a:lvl7pPr>
            <a:lvl8pPr marL="3194128" indent="0">
              <a:buNone/>
              <a:defRPr sz="2000"/>
            </a:lvl8pPr>
            <a:lvl9pPr marL="365042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8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18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5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5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67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10" descr="889075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0" y="1778000"/>
            <a:ext cx="50800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Kuva 11" descr="CSClogo.eps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2124" y="301625"/>
            <a:ext cx="1004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Kuva 8" descr="kansikuva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Kuva 12" descr="CSClogo.eps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36" y="280988"/>
            <a:ext cx="11779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tsikko 1"/>
          <p:cNvSpPr>
            <a:spLocks noGrp="1"/>
          </p:cNvSpPr>
          <p:nvPr>
            <p:ph type="ctrTitle"/>
          </p:nvPr>
        </p:nvSpPr>
        <p:spPr>
          <a:xfrm>
            <a:off x="2382578" y="4947806"/>
            <a:ext cx="7772400" cy="293601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7" name="Päiväyksen paikkamerkki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 smtClean="0"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>
          <a:xfrm>
            <a:off x="6553200" y="6356386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fld id="{EF15D6EA-EBF7-4C2E-A1CC-C279B7E6D53A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5534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76045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0002198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28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04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8798B3-F5BC-49AE-8169-D3D4B4220DB2}" type="datetimeFigureOut">
              <a:rPr lang="sv-SE" smtClean="0"/>
              <a:t>2020-01-31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2001B-6CE6-4521-8C44-E704F15DDF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6751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47474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51521" y="2348881"/>
            <a:ext cx="8640960" cy="2376264"/>
          </a:xfrm>
          <a:prstGeom prst="rect">
            <a:avLst/>
          </a:prstGeom>
          <a:gradFill flip="none" rotWithShape="1">
            <a:gsLst>
              <a:gs pos="21239">
                <a:srgbClr val="36C7DB">
                  <a:alpha val="20000"/>
                  <a:lumMod val="19000"/>
                  <a:lumOff val="81000"/>
                </a:srgbClr>
              </a:gs>
              <a:gs pos="50000">
                <a:srgbClr val="6CB3BA"/>
              </a:gs>
              <a:gs pos="100000">
                <a:srgbClr val="36C7DB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221286"/>
            <a:ext cx="8229600" cy="639762"/>
          </a:xfrm>
          <a:ln>
            <a:noFill/>
          </a:ln>
        </p:spPr>
        <p:txBody>
          <a:bodyPr>
            <a:noAutofit/>
          </a:bodyPr>
          <a:lstStyle>
            <a:lvl1pPr algn="ctr">
              <a:defRPr sz="4200" b="1" i="0" baseline="0">
                <a:solidFill>
                  <a:srgbClr val="002060"/>
                </a:solidFill>
                <a:effectLst/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5" y="192584"/>
            <a:ext cx="3088770" cy="11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137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ERAT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Excelerate_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67446"/>
      </p:ext>
    </p:extLst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ERA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Excelerate_whitebackgroun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398600"/>
      </p:ext>
    </p:extLst>
  </p:cSld>
  <p:clrMapOvr>
    <a:masterClrMapping/>
  </p:clrMapOvr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290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084241" y="202060"/>
            <a:ext cx="4934318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646919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084241" y="202060"/>
            <a:ext cx="4934318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69673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252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1pPr>
            <a:lvl2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4213"/>
            <a:ext cx="2133600" cy="18726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57D56538-A2F7-3340-9D78-C0B3A0839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4213"/>
            <a:ext cx="2895600" cy="18726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34213"/>
            <a:ext cx="2133600" cy="18726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225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0852A26A-9728-FC46-88B1-E25AA28C9CE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404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5715000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Nordforsk-Neic_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11" y="5508769"/>
            <a:ext cx="7593582" cy="136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e 3" descr="Nordforsk_neicstrek_black.w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6" r="2138"/>
          <a:stretch>
            <a:fillRect/>
          </a:stretch>
        </p:blipFill>
        <p:spPr bwMode="auto">
          <a:xfrm>
            <a:off x="0" y="5268008"/>
            <a:ext cx="9144000" cy="47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100667" y="521759"/>
            <a:ext cx="7772400" cy="1470025"/>
          </a:xfrm>
        </p:spPr>
        <p:txBody>
          <a:bodyPr/>
          <a:lstStyle>
            <a:lvl1pPr algn="r">
              <a:defRPr sz="4000">
                <a:solidFill>
                  <a:srgbClr val="7373D7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2302933" y="1992313"/>
            <a:ext cx="6569605" cy="1647825"/>
          </a:xfrm>
        </p:spPr>
        <p:txBody>
          <a:bodyPr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40667" y="3640138"/>
            <a:ext cx="5231871" cy="1414462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 sz="1600">
                <a:solidFill>
                  <a:schemeClr val="bg1"/>
                </a:solidFill>
              </a:defRPr>
            </a:lvl2pPr>
            <a:lvl3pPr marL="914400" indent="0" algn="r">
              <a:buNone/>
              <a:defRPr sz="1400">
                <a:solidFill>
                  <a:schemeClr val="bg1"/>
                </a:solidFill>
              </a:defRPr>
            </a:lvl3pPr>
            <a:lvl4pPr marL="1371600" indent="0" algn="r">
              <a:buNone/>
              <a:defRPr sz="1200">
                <a:solidFill>
                  <a:schemeClr val="bg1"/>
                </a:solidFill>
              </a:defRPr>
            </a:lvl4pPr>
            <a:lvl5pPr marL="1828800" indent="0" algn="r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1102" y="-2576786"/>
            <a:ext cx="11305102" cy="967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2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2524"/>
            <a:ext cx="8229600" cy="4525963"/>
          </a:xfrm>
        </p:spPr>
        <p:txBody>
          <a:bodyPr/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1pPr>
            <a:lvl2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4213"/>
            <a:ext cx="2133600" cy="187261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57D56538-A2F7-3340-9D78-C0B3A0839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4213"/>
            <a:ext cx="2895600" cy="187261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34213"/>
            <a:ext cx="2133600" cy="187261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7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9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none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579CF790-6B5D-EC49-91BD-675A656FA5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281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42524"/>
            <a:ext cx="40386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2524"/>
            <a:ext cx="40386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E7517C3A-1F41-ED48-B4EA-323D050F1E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750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7437"/>
            <a:ext cx="4040188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7F7F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17199"/>
            <a:ext cx="4040188" cy="395128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F7F7F"/>
                </a:solidFill>
              </a:defRPr>
            </a:lvl1pPr>
            <a:lvl2pPr>
              <a:defRPr sz="1600">
                <a:solidFill>
                  <a:srgbClr val="7F7F7F"/>
                </a:solidFill>
              </a:defRPr>
            </a:lvl2pPr>
            <a:lvl3pPr>
              <a:defRPr sz="1400">
                <a:solidFill>
                  <a:srgbClr val="7F7F7F"/>
                </a:solidFill>
              </a:defRPr>
            </a:lvl3pPr>
            <a:lvl4pPr>
              <a:defRPr sz="1200">
                <a:solidFill>
                  <a:srgbClr val="7F7F7F"/>
                </a:solidFill>
              </a:defRPr>
            </a:lvl4pPr>
            <a:lvl5pPr>
              <a:defRPr sz="1200">
                <a:solidFill>
                  <a:srgbClr val="7F7F7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77437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7F7F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17199"/>
            <a:ext cx="4041775" cy="395128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F7F7F"/>
                </a:solidFill>
              </a:defRPr>
            </a:lvl1pPr>
            <a:lvl2pPr>
              <a:defRPr sz="1600">
                <a:solidFill>
                  <a:srgbClr val="7F7F7F"/>
                </a:solidFill>
              </a:defRPr>
            </a:lvl2pPr>
            <a:lvl3pPr>
              <a:defRPr sz="1400">
                <a:solidFill>
                  <a:srgbClr val="7F7F7F"/>
                </a:solidFill>
              </a:defRPr>
            </a:lvl3pPr>
            <a:lvl4pPr>
              <a:defRPr sz="1200">
                <a:solidFill>
                  <a:srgbClr val="7F7F7F"/>
                </a:solidFill>
              </a:defRPr>
            </a:lvl4pPr>
            <a:lvl5pPr>
              <a:defRPr sz="1200">
                <a:solidFill>
                  <a:srgbClr val="7F7F7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B777A4AF-C0B3-2E43-8265-85E4580F993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246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0852A26A-9728-FC46-88B1-E25AA28C9CE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696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3F6D1D4C-7A50-F745-8FA4-8A233629F8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26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9886"/>
            <a:ext cx="3008313" cy="971942"/>
          </a:xfrm>
        </p:spPr>
        <p:txBody>
          <a:bodyPr anchor="b">
            <a:normAutofit/>
          </a:bodyPr>
          <a:lstStyle>
            <a:lvl1pPr algn="l">
              <a:defRPr sz="1400" b="1">
                <a:solidFill>
                  <a:srgbClr val="7F7F7F"/>
                </a:solidFill>
              </a:defRPr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52558"/>
            <a:ext cx="5111750" cy="5381117"/>
          </a:xfrm>
        </p:spPr>
        <p:txBody>
          <a:bodyPr/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21828"/>
            <a:ext cx="3008313" cy="4411847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804D8E49-5399-9A40-9A75-E91BF63255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3715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39614"/>
            <a:ext cx="5486400" cy="387303"/>
          </a:xfrm>
        </p:spPr>
        <p:txBody>
          <a:bodyPr anchor="b">
            <a:normAutofit/>
          </a:bodyPr>
          <a:lstStyle>
            <a:lvl1pPr algn="l">
              <a:defRPr sz="1400" b="1">
                <a:solidFill>
                  <a:srgbClr val="7F7F7F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47559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31064"/>
            <a:ext cx="5486400" cy="550035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CAEE7906-A66E-644A-BFC9-2E87D4BE4A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73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42524"/>
            <a:ext cx="8229600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51BD6AFD-1974-744F-AEA5-850FA9CCBE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53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19404"/>
            <a:ext cx="2057400" cy="5349083"/>
          </a:xfrm>
        </p:spPr>
        <p:txBody>
          <a:bodyPr vert="eaVert"/>
          <a:lstStyle>
            <a:lvl1pPr>
              <a:defRPr sz="3200">
                <a:solidFill>
                  <a:srgbClr val="7373D7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19404"/>
            <a:ext cx="6019800" cy="5349083"/>
          </a:xfrm>
        </p:spPr>
        <p:txBody>
          <a:bodyPr vert="eaVert">
            <a:normAutofit/>
          </a:bodyPr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C5F6C494-AA86-8848-A674-1C12A0EA1B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819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7141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35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737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084241" y="202060"/>
            <a:ext cx="4934318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4816055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17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7" y="764704"/>
            <a:ext cx="6696745" cy="6397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6600"/>
                </a:solidFill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79" y="1659604"/>
            <a:ext cx="8229600" cy="5097464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330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2020-01-31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97173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2020-01-31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102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5877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411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2020-01-31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505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311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2020-01-31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10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8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5453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795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580C0-10C6-4028-B4BB-D612887078EA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22990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3A8-DFA2-46F3-86C3-C78FBF4F7804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182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34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1130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4E2-00CE-40A3-AEBC-71774EEDA00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1502592" y="207284"/>
            <a:ext cx="545372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9324876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7329766" cy="635149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E2142-8C8E-4CC6-AD97-283D3DB71077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DED537-10C4-8C40-8E87-51060FF45365}" type="slidenum">
              <a:rPr lang="sv-SE" smtClean="0">
                <a:solidFill>
                  <a:prstClr val="black"/>
                </a:solidFill>
              </a:rPr>
              <a:pPr/>
              <a:t>‹#›</a:t>
            </a:fld>
            <a:endParaRPr lang="sv-S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24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386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CF68-B0F3-4B9D-8131-44A35F4517FC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65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ABB5-558C-4684-BE93-92970993916A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493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05423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708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432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4490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648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2473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029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6F74-E6C4-41EE-BFA8-8DBB11D6FEE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1502592" y="207284"/>
            <a:ext cx="545372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96500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806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7329766" cy="635149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008D-57B6-40ED-8316-987CB40A6E27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7119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896E-EE52-4A84-8233-B4DD49413A8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270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595F-D929-472D-BBA5-F8A3C7EDEFBA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74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endParaRPr lang="sv-SE" dirty="0"/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4771116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02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628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4483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_AND_BODY">
    <p:bg>
      <p:bgPr>
        <a:gradFill flip="none" rotWithShape="1">
          <a:gsLst>
            <a:gs pos="0">
              <a:srgbClr val="FFFFFF"/>
            </a:gs>
            <a:gs pos="100000">
              <a:srgbClr val="DEEC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8" y="0"/>
            <a:ext cx="7358064" cy="3473648"/>
          </a:xfrm>
          <a:prstGeom prst="rect">
            <a:avLst/>
          </a:prstGeom>
          <a:ln>
            <a:round/>
          </a:ln>
        </p:spPr>
        <p:txBody>
          <a:bodyPr lIns="62506" tIns="62506" rIns="62506" bIns="62506" anchor="b">
            <a:noAutofit/>
          </a:bodyPr>
          <a:lstStyle>
            <a:lvl1pPr defTabSz="642915">
              <a:defRPr sz="58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892968" y="3536157"/>
            <a:ext cx="7358064" cy="3321844"/>
          </a:xfrm>
          <a:prstGeom prst="rect">
            <a:avLst/>
          </a:prstGeom>
          <a:ln>
            <a:round/>
          </a:ln>
        </p:spPr>
        <p:txBody>
          <a:bodyPr lIns="62506" tIns="62506" rIns="62506" bIns="62506" anchor="t">
            <a:noAutofit/>
          </a:bodyPr>
          <a:lstStyle>
            <a:lvl1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67342574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597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298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294" indent="0">
              <a:buNone/>
              <a:defRPr sz="2800"/>
            </a:lvl2pPr>
            <a:lvl3pPr marL="912606" indent="0">
              <a:buNone/>
              <a:defRPr sz="2400"/>
            </a:lvl3pPr>
            <a:lvl4pPr marL="1368915" indent="0">
              <a:buNone/>
              <a:defRPr sz="2000"/>
            </a:lvl4pPr>
            <a:lvl5pPr marL="1825215" indent="0">
              <a:buNone/>
              <a:defRPr sz="2000"/>
            </a:lvl5pPr>
            <a:lvl6pPr marL="2281515" indent="0">
              <a:buNone/>
              <a:defRPr sz="2000"/>
            </a:lvl6pPr>
            <a:lvl7pPr marL="2737827" indent="0">
              <a:buNone/>
              <a:defRPr sz="2000"/>
            </a:lvl7pPr>
            <a:lvl8pPr marL="3194128" indent="0">
              <a:buNone/>
              <a:defRPr sz="2000"/>
            </a:lvl8pPr>
            <a:lvl9pPr marL="365042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86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673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2781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76312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43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6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9.png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6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0.png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7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10" Type="http://schemas.openxmlformats.org/officeDocument/2006/relationships/image" Target="../media/image21.emf"/><Relationship Id="rId4" Type="http://schemas.openxmlformats.org/officeDocument/2006/relationships/slideLayout" Target="../slideLayouts/slideLayout75.xml"/><Relationship Id="rId9" Type="http://schemas.openxmlformats.org/officeDocument/2006/relationships/image" Target="../media/image20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0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8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85.xml"/><Relationship Id="rId7" Type="http://schemas.openxmlformats.org/officeDocument/2006/relationships/theme" Target="../theme/theme15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9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6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0.wmf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9" Type="http://schemas.openxmlformats.org/officeDocument/2006/relationships/image" Target="../media/image2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2657"/>
            <a:ext cx="9144000" cy="914400"/>
          </a:xfrm>
          <a:prstGeom prst="rect">
            <a:avLst/>
          </a:prstGeom>
          <a:solidFill>
            <a:srgbClr val="36C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002060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9703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23938"/>
            <a:ext cx="8229600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 vert="horz" lIns="91257" tIns="45630" rIns="91257" bIns="45630" rtlCol="0" anchor="ctr"/>
          <a:lstStyle>
            <a:lvl1pPr algn="r" defTabSz="456294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5583628"/>
            <a:ext cx="1996013" cy="7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9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ctr" defTabSz="454773" rtl="0" eaLnBrk="1" fontAlgn="base" hangingPunct="1">
        <a:spcBef>
          <a:spcPct val="0"/>
        </a:spcBef>
        <a:spcAft>
          <a:spcPct val="0"/>
        </a:spcAft>
        <a:defRPr sz="4400" b="1" i="0" kern="1200">
          <a:solidFill>
            <a:srgbClr val="002060"/>
          </a:solidFill>
          <a:latin typeface="Humanst521 BT" pitchFamily="34" charset="0"/>
          <a:ea typeface="+mj-ea"/>
          <a:cs typeface="Arial"/>
        </a:defRPr>
      </a:lvl1pPr>
      <a:lvl2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2pPr>
      <a:lvl3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3pPr>
      <a:lvl4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4pPr>
      <a:lvl5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5pPr>
      <a:lvl6pPr marL="456348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6pPr>
      <a:lvl7pPr marL="912713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7pPr>
      <a:lvl8pPr marL="1369080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8pPr>
      <a:lvl9pPr marL="1825435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9pPr>
    </p:titleStyle>
    <p:bodyStyle>
      <a:lvl1pPr marL="340689" indent="-340689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1pPr>
      <a:lvl2pPr marL="739995" indent="-283652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2pPr>
      <a:lvl3pPr marL="1139318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3pPr>
      <a:lvl4pPr marL="1595666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4pPr>
      <a:lvl5pPr marL="2052033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5pPr>
      <a:lvl6pPr marL="2509673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5971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280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572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4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6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27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28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29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2020-01-31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1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D05C246-8E1E-4278-B121-D0BB8ABBE1EA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6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7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473510" y="207284"/>
            <a:ext cx="544810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86D3A0A2-D79B-40C1-AB90-76B05B96563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2020-01-31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533" y="197952"/>
            <a:ext cx="1799214" cy="581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3" y="188020"/>
            <a:ext cx="1147379" cy="5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1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473510" y="207284"/>
            <a:ext cx="544810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F52FEAA5-A64F-41BB-B306-51D70BEB921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2020-01-31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533" y="197952"/>
            <a:ext cx="1799214" cy="581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3" y="188020"/>
            <a:ext cx="1147379" cy="5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9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5912A5B3-F70C-C041-8E9F-31DE6412BBEC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2020-01-31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2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9" r:id="rId5"/>
    <p:sldLayoutId id="2147483980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2020-01-31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8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9703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23938"/>
            <a:ext cx="8229600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0063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9" name="Picture 8" descr="bilslogo2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566743" y="5532076"/>
            <a:ext cx="1577293" cy="9932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 vert="horz" lIns="91257" tIns="45630" rIns="91257" bIns="45630" rtlCol="0" anchor="ctr"/>
          <a:lstStyle>
            <a:lvl1pPr algn="r" defTabSz="456294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69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ctr" defTabSz="454773" rtl="0" eaLnBrk="1" fontAlgn="base" hangingPunct="1">
        <a:spcBef>
          <a:spcPct val="0"/>
        </a:spcBef>
        <a:spcAft>
          <a:spcPct val="0"/>
        </a:spcAft>
        <a:defRPr sz="4400" b="1" i="0" kern="1200">
          <a:solidFill>
            <a:srgbClr val="FFFF66"/>
          </a:solidFill>
          <a:latin typeface="Humanst521 BT" pitchFamily="34" charset="0"/>
          <a:ea typeface="+mj-ea"/>
          <a:cs typeface="Arial"/>
        </a:defRPr>
      </a:lvl1pPr>
      <a:lvl2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2pPr>
      <a:lvl3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3pPr>
      <a:lvl4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4pPr>
      <a:lvl5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5pPr>
      <a:lvl6pPr marL="456348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6pPr>
      <a:lvl7pPr marL="912713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7pPr>
      <a:lvl8pPr marL="1369080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8pPr>
      <a:lvl9pPr marL="1825435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9pPr>
    </p:titleStyle>
    <p:bodyStyle>
      <a:lvl1pPr marL="340689" indent="-340689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1pPr>
      <a:lvl2pPr marL="739995" indent="-283652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2pPr>
      <a:lvl3pPr marL="1139318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3pPr>
      <a:lvl4pPr marL="1595666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4pPr>
      <a:lvl5pPr marL="2052033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5pPr>
      <a:lvl6pPr marL="2509673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5971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280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572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4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6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27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28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29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sv-SE">
              <a:solidFill>
                <a:prstClr val="white"/>
              </a:solidFill>
            </a:endParaRPr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 userDrawn="1"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2020-01-31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5" y="101456"/>
            <a:ext cx="3976083" cy="14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9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9" r:id="rId3"/>
    <p:sldLayoutId id="2147483741" r:id="rId4"/>
    <p:sldLayoutId id="2147483823" r:id="rId5"/>
    <p:sldLayoutId id="2147483824" r:id="rId6"/>
    <p:sldLayoutId id="2147483827" r:id="rId7"/>
    <p:sldLayoutId id="2147483831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sv-SE">
              <a:solidFill>
                <a:prstClr val="white"/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7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6" y="233737"/>
            <a:ext cx="1633079" cy="9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6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76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44210"/>
            <a:ext cx="8229600" cy="76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923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4214"/>
            <a:ext cx="2133600" cy="187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pPr defTabSz="457200"/>
            <a:fld id="{CC52CB9B-80B9-D04C-8DE3-07FC892067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1/31/20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4214"/>
            <a:ext cx="2895600" cy="187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214"/>
            <a:ext cx="2133600" cy="187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pPr defTabSz="457200"/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5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7373D7"/>
          </a:solidFill>
          <a:latin typeface="Trebuchet M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2020-01-31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sv-S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9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6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79512" y="213715"/>
            <a:ext cx="1872208" cy="1035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" y="303617"/>
            <a:ext cx="1633079" cy="84516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4134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2020-01-31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6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4" r:id="rId4"/>
    <p:sldLayoutId id="214748389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is.se/training/events.html" TargetMode="External"/><Relationship Id="rId2" Type="http://schemas.openxmlformats.org/officeDocument/2006/relationships/hyperlink" Target="http://www.scilifelab.se/education/courses/" TargetMode="Externa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scilifelab.se/education/mentorship/the-swedish-bioinformatics-advisory-program/" TargetMode="External"/><Relationship Id="rId1" Type="http://schemas.openxmlformats.org/officeDocument/2006/relationships/slideLayout" Target="../slideLayouts/slideLayout84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jpe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bis.se/support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5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/>
          <p:cNvSpPr>
            <a:spLocks noGrp="1"/>
          </p:cNvSpPr>
          <p:nvPr>
            <p:ph type="ctrTitle" idx="4294967295"/>
          </p:nvPr>
        </p:nvSpPr>
        <p:spPr>
          <a:xfrm>
            <a:off x="611560" y="1988840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sv-SE" sz="3200" dirty="0"/>
              <a:t>SciLifeLab </a:t>
            </a:r>
            <a:r>
              <a:rPr lang="sv-SE" sz="3200" dirty="0" err="1"/>
              <a:t>Bioinformatics</a:t>
            </a:r>
            <a:r>
              <a:rPr lang="sv-SE" sz="3200" dirty="0"/>
              <a:t> </a:t>
            </a:r>
            <a:r>
              <a:rPr lang="sv-SE" sz="3200" dirty="0" err="1"/>
              <a:t>Platform</a:t>
            </a:r>
            <a:br>
              <a:rPr lang="sv-SE" sz="3200" dirty="0"/>
            </a:br>
            <a:r>
              <a:rPr lang="sv-SE" sz="2000" b="0" dirty="0"/>
              <a:t>National </a:t>
            </a:r>
            <a:r>
              <a:rPr lang="sv-SE" sz="2000" b="0" dirty="0" err="1"/>
              <a:t>Bioinformatics</a:t>
            </a:r>
            <a:r>
              <a:rPr lang="sv-SE" sz="2000" b="0" dirty="0"/>
              <a:t> </a:t>
            </a:r>
            <a:r>
              <a:rPr lang="sv-SE" sz="2000" b="0" dirty="0" err="1"/>
              <a:t>Infrastructure</a:t>
            </a:r>
            <a:r>
              <a:rPr lang="sv-SE" sz="2000" b="0" dirty="0"/>
              <a:t> Sweden (NBIS)</a:t>
            </a:r>
            <a:br>
              <a:rPr lang="sv-SE" sz="2000" b="0" dirty="0"/>
            </a:br>
            <a:r>
              <a:rPr lang="sv-SE" sz="2000" b="0" dirty="0" err="1"/>
              <a:t>www.nbis.se</a:t>
            </a:r>
            <a:endParaRPr lang="sv-SE" sz="2000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611560" y="3789040"/>
            <a:ext cx="7488832" cy="2376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i="1" dirty="0"/>
              <a:t>Björn Nystedt</a:t>
            </a:r>
          </a:p>
          <a:p>
            <a:pPr marL="0" indent="0">
              <a:buNone/>
            </a:pPr>
            <a:r>
              <a:rPr lang="sv-SE" sz="2400" i="1" dirty="0" err="1"/>
              <a:t>bjorn.nystedt@scilifelab.se</a:t>
            </a:r>
            <a:endParaRPr lang="sv-SE" sz="2400" i="1" dirty="0"/>
          </a:p>
          <a:p>
            <a:pPr marL="0" indent="0">
              <a:buNone/>
            </a:pPr>
            <a:r>
              <a:rPr lang="sv-SE" sz="2400" i="1" dirty="0"/>
              <a:t>Manager, </a:t>
            </a:r>
            <a:r>
              <a:rPr lang="sv-SE" sz="2400" i="1" dirty="0" err="1"/>
              <a:t>Bioinformatics</a:t>
            </a:r>
            <a:r>
              <a:rPr lang="sv-SE" sz="2400" i="1" dirty="0"/>
              <a:t> Long-term Support (WABI)</a:t>
            </a:r>
          </a:p>
          <a:p>
            <a:pPr marL="0" indent="0">
              <a:buNone/>
            </a:pPr>
            <a:endParaRPr lang="sv-SE" sz="2400" i="1" dirty="0"/>
          </a:p>
        </p:txBody>
      </p:sp>
    </p:spTree>
    <p:extLst>
      <p:ext uri="{BB962C8B-B14F-4D97-AF65-F5344CB8AC3E}">
        <p14:creationId xmlns:p14="http://schemas.microsoft.com/office/powerpoint/2010/main" val="1006108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5354276" cy="635149"/>
          </a:xfrm>
        </p:spPr>
        <p:txBody>
          <a:bodyPr/>
          <a:lstStyle/>
          <a:p>
            <a:pPr algn="ctr"/>
            <a:r>
              <a:rPr lang="sv-SE" dirty="0"/>
              <a:t>Support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E4DAC-58EF-A74E-BBE0-C5B1F9A15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56792"/>
            <a:ext cx="6891389" cy="5406082"/>
          </a:xfrm>
          <a:prstGeom prst="rect">
            <a:avLst/>
          </a:prstGeom>
          <a:ln w="762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611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3141714" y="644320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364385" y="1561117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531841" y="3879267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775218" y="3902789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72793" y="1693417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61" y="555085"/>
            <a:ext cx="8229600" cy="1143000"/>
          </a:xfrm>
        </p:spPr>
        <p:txBody>
          <a:bodyPr>
            <a:noAutofit/>
          </a:bodyPr>
          <a:lstStyle/>
          <a:p>
            <a:r>
              <a:rPr lang="sv-SE" sz="2500" dirty="0" err="1"/>
              <a:t>Bioinformatics</a:t>
            </a:r>
            <a:r>
              <a:rPr lang="sv-SE" sz="2500" dirty="0"/>
              <a:t> support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63888" y="3625279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~100 new projects/year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809" y="2207448"/>
            <a:ext cx="2017546" cy="15131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53060" y="3733837"/>
            <a:ext cx="1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Genomics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995" y="985880"/>
            <a:ext cx="1414883" cy="15302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28769" y="2524369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Proteomics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656" y="4617202"/>
            <a:ext cx="2337901" cy="117745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309056" y="5782798"/>
            <a:ext cx="160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Metabolomics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66736" y="5676411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Biostatistics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13" y="4868568"/>
            <a:ext cx="2598412" cy="7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896" y="2273425"/>
            <a:ext cx="2367637" cy="119269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918449" y="3418206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Systems biology</a:t>
            </a:r>
          </a:p>
        </p:txBody>
      </p:sp>
    </p:spTree>
    <p:extLst>
      <p:ext uri="{BB962C8B-B14F-4D97-AF65-F5344CB8AC3E}">
        <p14:creationId xmlns:p14="http://schemas.microsoft.com/office/powerpoint/2010/main" val="183333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039" y="585348"/>
            <a:ext cx="6245313" cy="572089"/>
          </a:xfrm>
        </p:spPr>
        <p:txBody>
          <a:bodyPr>
            <a:normAutofit/>
          </a:bodyPr>
          <a:lstStyle/>
          <a:p>
            <a:r>
              <a:rPr lang="en-US" sz="2500" dirty="0"/>
              <a:t>Genome assembly and annotation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260649" y="5023573"/>
            <a:ext cx="4147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10 - 20 projects per year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Highly specialized staff and robust pipelines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Tight user interaction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Numerous manual and semi-manual QC steps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Supports ENA submission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Editable user interface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8829" y="5459769"/>
            <a:ext cx="334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effective with high quality!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376" y="65540"/>
            <a:ext cx="738251" cy="8431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22324" y="670933"/>
            <a:ext cx="1048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Henrik</a:t>
            </a:r>
            <a:r>
              <a:rPr lang="en-US" sz="1200" dirty="0"/>
              <a:t> Lantz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58" y="1157437"/>
            <a:ext cx="7538383" cy="34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6" y="473844"/>
            <a:ext cx="6245313" cy="572089"/>
          </a:xfrm>
        </p:spPr>
        <p:txBody>
          <a:bodyPr/>
          <a:lstStyle/>
          <a:p>
            <a:r>
              <a:rPr lang="en-US" dirty="0"/>
              <a:t>Training and tools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13</a:t>
            </a:fld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148" y="1820576"/>
            <a:ext cx="2189638" cy="691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745" y="3069037"/>
            <a:ext cx="806975" cy="1286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361" y="3239000"/>
            <a:ext cx="1937752" cy="1127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175" y="4770783"/>
            <a:ext cx="1222570" cy="140975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225714" y="4945740"/>
            <a:ext cx="2871831" cy="1287478"/>
            <a:chOff x="5377429" y="1024509"/>
            <a:chExt cx="2871831" cy="128747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3413" y="1317111"/>
              <a:ext cx="836160" cy="6033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24029" r="64737" b="23438"/>
            <a:stretch/>
          </p:blipFill>
          <p:spPr>
            <a:xfrm>
              <a:off x="6280968" y="1024509"/>
              <a:ext cx="693005" cy="69529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7050544" y="1376909"/>
              <a:ext cx="1198716" cy="872067"/>
              <a:chOff x="7197575" y="1181542"/>
              <a:chExt cx="1262186" cy="934787"/>
            </a:xfrm>
          </p:grpSpPr>
          <p:pic>
            <p:nvPicPr>
              <p:cNvPr id="26" name="Picture 4" descr="elated image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42"/>
              <a:stretch/>
            </p:blipFill>
            <p:spPr bwMode="auto">
              <a:xfrm>
                <a:off x="7266019" y="1181542"/>
                <a:ext cx="956440" cy="934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7197575" y="1756150"/>
                <a:ext cx="1262186" cy="230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Engravers MT"/>
                    <a:cs typeface="Engravers MT"/>
                  </a:rPr>
                  <a:t>Grapevine</a:t>
                </a:r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65288" y="1575831"/>
              <a:ext cx="925921" cy="73615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5377429" y="1857770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latin typeface="Georgia"/>
                  <a:cs typeface="Georgia"/>
                </a:rPr>
                <a:t>IgDiscover</a:t>
              </a:r>
              <a:endParaRPr lang="en-US" sz="1100" dirty="0">
                <a:latin typeface="Georgia"/>
                <a:cs typeface="Georgia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14617" y="1121078"/>
              <a:ext cx="854110" cy="368484"/>
            </a:xfrm>
            <a:prstGeom prst="rect">
              <a:avLst/>
            </a:prstGeom>
          </p:spPr>
        </p:pic>
      </p:grpSp>
      <p:sp>
        <p:nvSpPr>
          <p:cNvPr id="32" name="Rounded Rectangle 31"/>
          <p:cNvSpPr/>
          <p:nvPr/>
        </p:nvSpPr>
        <p:spPr>
          <a:xfrm>
            <a:off x="2539241" y="2690058"/>
            <a:ext cx="1694255" cy="3085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Hands-on workshops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33784" y="4401630"/>
            <a:ext cx="2267730" cy="30355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PhD mentoring program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453283" y="6224860"/>
            <a:ext cx="1968357" cy="3085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Summer School Visby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539991" y="6194258"/>
            <a:ext cx="1968357" cy="3085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Spin-off tools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286004" y="2676237"/>
            <a:ext cx="2221374" cy="3085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Cancer Genomics Workflow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236744" y="4395786"/>
            <a:ext cx="2608282" cy="3085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1000 Swedish Genomes resource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1"/>
          <a:srcRect t="43097" r="56018" b="23750"/>
          <a:stretch/>
        </p:blipFill>
        <p:spPr>
          <a:xfrm>
            <a:off x="2236848" y="1310577"/>
            <a:ext cx="2380741" cy="13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9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page</a:t>
            </a:r>
          </a:p>
        </p:txBody>
      </p:sp>
      <p:pic>
        <p:nvPicPr>
          <p:cNvPr id="5" name="Content Placeholder 4" descr="Screen Shot 2017-02-01 at 21.20.3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874" r="-625" b="6961"/>
          <a:stretch/>
        </p:blipFill>
        <p:spPr>
          <a:xfrm>
            <a:off x="323528" y="1124744"/>
            <a:ext cx="8820472" cy="48604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/>
                </a:solidFill>
              </a:rPr>
              <a:pPr/>
              <a:t>14</a:t>
            </a:fld>
            <a:endParaRPr lang="sv-S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8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95758" y="1091693"/>
            <a:ext cx="5330768" cy="315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6" y="552655"/>
            <a:ext cx="6640378" cy="572089"/>
          </a:xfrm>
        </p:spPr>
        <p:txBody>
          <a:bodyPr>
            <a:normAutofit fontScale="90000"/>
          </a:bodyPr>
          <a:lstStyle/>
          <a:p>
            <a:r>
              <a:rPr lang="en-US" dirty="0"/>
              <a:t>National PhD level bioinformatics courses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307886" y="1513432"/>
            <a:ext cx="799238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Introduction to omics data analysis</a:t>
            </a:r>
          </a:p>
          <a:p>
            <a:r>
              <a:rPr lang="en-US" sz="1400" dirty="0"/>
              <a:t>4 x Introduction to Bioinformatics using NGS data, 5 days  (Manfred </a:t>
            </a:r>
            <a:r>
              <a:rPr lang="en-US" sz="1400" dirty="0" err="1"/>
              <a:t>Grabherr</a:t>
            </a:r>
            <a:r>
              <a:rPr lang="en-US" sz="1400" dirty="0"/>
              <a:t>)</a:t>
            </a:r>
          </a:p>
          <a:p>
            <a:r>
              <a:rPr lang="en-US" sz="1400" dirty="0"/>
              <a:t>1 x Omics data analysis, 10 days (Erik </a:t>
            </a:r>
            <a:r>
              <a:rPr lang="en-US" sz="1400" dirty="0" err="1"/>
              <a:t>Fredlund</a:t>
            </a:r>
            <a:r>
              <a:rPr lang="en-US" sz="1400" dirty="0"/>
              <a:t>, Lukas </a:t>
            </a:r>
            <a:r>
              <a:rPr lang="en-US" sz="1400" dirty="0" err="1"/>
              <a:t>Orre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b="1" dirty="0"/>
              <a:t>Advanced topical courses</a:t>
            </a:r>
          </a:p>
          <a:p>
            <a:r>
              <a:rPr lang="en-US" sz="1400" dirty="0"/>
              <a:t>2 x </a:t>
            </a:r>
            <a:r>
              <a:rPr lang="en-US" sz="1400" dirty="0" err="1"/>
              <a:t>RNAseq</a:t>
            </a:r>
            <a:r>
              <a:rPr lang="en-US" sz="1400" dirty="0"/>
              <a:t>, 3 days (Johan </a:t>
            </a:r>
            <a:r>
              <a:rPr lang="en-US" sz="1400" dirty="0" err="1"/>
              <a:t>Reimegård</a:t>
            </a:r>
            <a:r>
              <a:rPr lang="en-US" sz="1400" dirty="0"/>
              <a:t>)</a:t>
            </a:r>
          </a:p>
          <a:p>
            <a:r>
              <a:rPr lang="en-US" sz="1400" dirty="0"/>
              <a:t>1  </a:t>
            </a:r>
            <a:r>
              <a:rPr lang="en-US" sz="1400" dirty="0" err="1"/>
              <a:t>scRNA</a:t>
            </a:r>
            <a:r>
              <a:rPr lang="en-US" sz="1400" dirty="0"/>
              <a:t>, 2 days (</a:t>
            </a:r>
            <a:r>
              <a:rPr lang="en-US" sz="1400" dirty="0" err="1"/>
              <a:t>Åsa</a:t>
            </a:r>
            <a:r>
              <a:rPr lang="en-US" sz="1400" dirty="0"/>
              <a:t> </a:t>
            </a:r>
            <a:r>
              <a:rPr lang="en-US" sz="1400" dirty="0" err="1"/>
              <a:t>Björklund</a:t>
            </a:r>
            <a:r>
              <a:rPr lang="en-US" sz="1400" dirty="0"/>
              <a:t>)</a:t>
            </a:r>
          </a:p>
          <a:p>
            <a:r>
              <a:rPr lang="en-US" sz="1400" dirty="0"/>
              <a:t>1 x Genome assembly, 2 days (</a:t>
            </a:r>
            <a:r>
              <a:rPr lang="en-US" sz="1400" dirty="0" err="1"/>
              <a:t>Henrik</a:t>
            </a:r>
            <a:r>
              <a:rPr lang="en-US" sz="1400" dirty="0"/>
              <a:t> Lantz)</a:t>
            </a:r>
          </a:p>
          <a:p>
            <a:r>
              <a:rPr lang="en-US" sz="1400" dirty="0"/>
              <a:t>1 x Genome annotation, 2 days (</a:t>
            </a:r>
            <a:r>
              <a:rPr lang="en-US" sz="1400" dirty="0" err="1"/>
              <a:t>Henrik</a:t>
            </a:r>
            <a:r>
              <a:rPr lang="en-US" sz="1400" dirty="0"/>
              <a:t> Lantz)</a:t>
            </a:r>
          </a:p>
          <a:p>
            <a:r>
              <a:rPr lang="en-US" sz="1400" dirty="0"/>
              <a:t>1 x </a:t>
            </a:r>
            <a:r>
              <a:rPr lang="en-US" sz="1400" dirty="0" err="1"/>
              <a:t>Metagenomics</a:t>
            </a:r>
            <a:r>
              <a:rPr lang="en-US" sz="1400" dirty="0"/>
              <a:t>, 2 days (Anders </a:t>
            </a:r>
            <a:r>
              <a:rPr lang="en-US" sz="1400" dirty="0" err="1"/>
              <a:t>Andersson</a:t>
            </a:r>
            <a:r>
              <a:rPr lang="en-US" sz="1400" dirty="0"/>
              <a:t>, </a:t>
            </a:r>
            <a:r>
              <a:rPr lang="en-US" sz="1400" dirty="0" err="1"/>
              <a:t>Thijs</a:t>
            </a:r>
            <a:r>
              <a:rPr lang="en-US" sz="1400" dirty="0"/>
              <a:t> </a:t>
            </a:r>
            <a:r>
              <a:rPr lang="en-US" sz="1400" dirty="0" err="1"/>
              <a:t>Ettema</a:t>
            </a:r>
            <a:r>
              <a:rPr lang="en-US" sz="1400" dirty="0"/>
              <a:t>)</a:t>
            </a:r>
          </a:p>
          <a:p>
            <a:r>
              <a:rPr lang="en-US" sz="1400" dirty="0"/>
              <a:t>1 x Proteomics, 4 days (Fredrik </a:t>
            </a:r>
            <a:r>
              <a:rPr lang="en-US" sz="1400" dirty="0" err="1"/>
              <a:t>Levander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b="1" dirty="0"/>
              <a:t>Programming and reproducible research</a:t>
            </a:r>
          </a:p>
          <a:p>
            <a:r>
              <a:rPr lang="en-US" sz="1400" dirty="0"/>
              <a:t>1 x Reproducible research, 2 days (</a:t>
            </a:r>
            <a:r>
              <a:rPr lang="en-US" sz="1400" dirty="0" err="1"/>
              <a:t>Rasmus</a:t>
            </a:r>
            <a:r>
              <a:rPr lang="en-US" sz="1400" dirty="0"/>
              <a:t> </a:t>
            </a:r>
            <a:r>
              <a:rPr lang="en-US" sz="1400" dirty="0" err="1"/>
              <a:t>Ågren</a:t>
            </a:r>
            <a:r>
              <a:rPr lang="en-US" sz="1400" dirty="0"/>
              <a:t>, Leif </a:t>
            </a:r>
            <a:r>
              <a:rPr lang="en-US" sz="1400" dirty="0" err="1"/>
              <a:t>Wigge</a:t>
            </a:r>
            <a:r>
              <a:rPr lang="en-US" sz="1400" dirty="0"/>
              <a:t>)</a:t>
            </a:r>
          </a:p>
          <a:p>
            <a:r>
              <a:rPr lang="en-US" sz="1400" dirty="0"/>
              <a:t>2 x Python, 2 days (</a:t>
            </a:r>
            <a:r>
              <a:rPr lang="en-US" sz="1400" dirty="0" err="1"/>
              <a:t>Frédéric</a:t>
            </a:r>
            <a:r>
              <a:rPr lang="en-US" sz="1400" dirty="0"/>
              <a:t> </a:t>
            </a:r>
            <a:r>
              <a:rPr lang="en-US" sz="1400" dirty="0" err="1"/>
              <a:t>Haziza</a:t>
            </a:r>
            <a:r>
              <a:rPr lang="en-US" sz="1400" dirty="0"/>
              <a:t>, </a:t>
            </a:r>
            <a:r>
              <a:rPr lang="en-US" sz="1400" dirty="0" err="1"/>
              <a:t>Sergiu</a:t>
            </a:r>
            <a:r>
              <a:rPr lang="en-US" sz="1400" dirty="0"/>
              <a:t> </a:t>
            </a:r>
            <a:r>
              <a:rPr lang="en-US" sz="1400" dirty="0" err="1"/>
              <a:t>Netotea</a:t>
            </a:r>
            <a:r>
              <a:rPr lang="en-US" sz="1400" dirty="0"/>
              <a:t>)</a:t>
            </a:r>
          </a:p>
          <a:p>
            <a:r>
              <a:rPr lang="en-US" sz="1400" dirty="0"/>
              <a:t>2 x Perl, 5 days (Matt Webster)</a:t>
            </a:r>
          </a:p>
          <a:p>
            <a:r>
              <a:rPr lang="en-US" sz="1400" dirty="0"/>
              <a:t>1 x R Summer School, 10 days: </a:t>
            </a:r>
            <a:r>
              <a:rPr lang="en-US" sz="1400" dirty="0" err="1"/>
              <a:t>RaukR</a:t>
            </a:r>
            <a:r>
              <a:rPr lang="en-US" sz="1400" dirty="0"/>
              <a:t> (</a:t>
            </a:r>
            <a:r>
              <a:rPr lang="en-US" sz="1400" dirty="0" err="1"/>
              <a:t>Marcin</a:t>
            </a:r>
            <a:r>
              <a:rPr lang="en-US" sz="1400" dirty="0"/>
              <a:t> </a:t>
            </a:r>
            <a:r>
              <a:rPr lang="en-US" sz="1400" dirty="0" err="1"/>
              <a:t>Kierczak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/>
              <a:t>1 x R programming Foundations for Life Scientists, 5 days (</a:t>
            </a:r>
            <a:r>
              <a:rPr lang="en-US" sz="1400" dirty="0" err="1"/>
              <a:t>Marcin</a:t>
            </a:r>
            <a:r>
              <a:rPr lang="en-US" sz="1400" dirty="0"/>
              <a:t> </a:t>
            </a:r>
            <a:r>
              <a:rPr lang="en-US" sz="1400" dirty="0" err="1"/>
              <a:t>Kierczak</a:t>
            </a:r>
            <a:r>
              <a:rPr lang="en-US" sz="1400" dirty="0"/>
              <a:t>)</a:t>
            </a:r>
          </a:p>
          <a:p>
            <a:r>
              <a:rPr lang="en-US" sz="1400" dirty="0"/>
              <a:t>1 x Unix/Linux Tutorial for beginners, 3 days (</a:t>
            </a:r>
            <a:r>
              <a:rPr lang="en-US" sz="1400" dirty="0" err="1"/>
              <a:t>Mihaela</a:t>
            </a:r>
            <a:r>
              <a:rPr lang="en-US" sz="1400" dirty="0"/>
              <a:t> </a:t>
            </a:r>
            <a:r>
              <a:rPr lang="en-US" sz="1400" dirty="0" err="1"/>
              <a:t>Martis</a:t>
            </a:r>
            <a:r>
              <a:rPr lang="en-US" sz="1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952" y="1084088"/>
            <a:ext cx="540614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Joint efforts by SciLifeLab staff and researchers (+ more)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08104" y="2204864"/>
            <a:ext cx="3495080" cy="1270070"/>
            <a:chOff x="5749341" y="2038197"/>
            <a:chExt cx="3495080" cy="1270070"/>
          </a:xfrm>
        </p:grpSpPr>
        <p:sp>
          <p:nvSpPr>
            <p:cNvPr id="7" name="Rounded Rectangle 6"/>
            <p:cNvSpPr/>
            <p:nvPr/>
          </p:nvSpPr>
          <p:spPr>
            <a:xfrm>
              <a:off x="5802576" y="2038197"/>
              <a:ext cx="3371844" cy="127007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49341" y="2099042"/>
              <a:ext cx="34950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500+ students/year</a:t>
              </a:r>
            </a:p>
            <a:p>
              <a:pPr algn="ctr"/>
              <a:r>
                <a:rPr lang="en-US" dirty="0"/>
                <a:t>Very positive course evaluations</a:t>
              </a:r>
            </a:p>
            <a:p>
              <a:pPr algn="ctr"/>
              <a:r>
                <a:rPr lang="en-US" dirty="0"/>
                <a:t>Teacher-dense</a:t>
              </a:r>
            </a:p>
            <a:p>
              <a:pPr algn="ctr"/>
              <a:r>
                <a:rPr lang="en-US" dirty="0"/>
                <a:t>Good for networking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19672" y="6021288"/>
            <a:ext cx="5993698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hlinkClick r:id="rId2"/>
              </a:rPr>
              <a:t>www.scilifelab.se/education/courses/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hlinkClick r:id="rId3"/>
              </a:rPr>
              <a:t>www.nbis.se/training/events.html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40" y="3645024"/>
            <a:ext cx="1411104" cy="1628800"/>
          </a:xfrm>
          <a:prstGeom prst="rect">
            <a:avLst/>
          </a:prstGeom>
        </p:spPr>
      </p:pic>
      <p:sp>
        <p:nvSpPr>
          <p:cNvPr id="13" name="Explosion 1 12"/>
          <p:cNvSpPr/>
          <p:nvPr/>
        </p:nvSpPr>
        <p:spPr>
          <a:xfrm rot="19873937">
            <a:off x="6467451" y="4253495"/>
            <a:ext cx="3581304" cy="1770850"/>
          </a:xfrm>
          <a:prstGeom prst="irregularSeal1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 Summer School, Visby</a:t>
            </a:r>
          </a:p>
        </p:txBody>
      </p:sp>
    </p:spTree>
    <p:extLst>
      <p:ext uri="{BB962C8B-B14F-4D97-AF65-F5344CB8AC3E}">
        <p14:creationId xmlns:p14="http://schemas.microsoft.com/office/powerpoint/2010/main" val="183201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xfrm>
            <a:off x="246681" y="500170"/>
            <a:ext cx="7831855" cy="635149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/>
              <a:t>The Swedish Bioinformatics Advisory Program</a:t>
            </a:r>
            <a:br>
              <a:rPr lang="en-US" dirty="0"/>
            </a:b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9239" y="1122968"/>
            <a:ext cx="74196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PhD students get a senior bioinformatician as a personal advisor during 2 years of their PhD. </a:t>
            </a:r>
            <a:r>
              <a:rPr lang="en-US" dirty="0"/>
              <a:t>Monthly project meetings + t</a:t>
            </a:r>
            <a:r>
              <a:rPr lang="en-US" sz="1800" dirty="0"/>
              <a:t>wo grand meetings per year to aid networking and knowledge transfer. </a:t>
            </a:r>
          </a:p>
          <a:p>
            <a:endParaRPr lang="en-US" sz="1800" dirty="0"/>
          </a:p>
          <a:p>
            <a:r>
              <a:rPr lang="en-US" sz="1800" dirty="0">
                <a:hlinkClick r:id="rId2"/>
              </a:rPr>
              <a:t>www.scilifelab.se/education/mentorship/the-swedish-bioinformatics-advisory-program/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77" y="3519221"/>
            <a:ext cx="2356623" cy="1765194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28306"/>
              </p:ext>
            </p:extLst>
          </p:nvPr>
        </p:nvGraphicFramePr>
        <p:xfrm>
          <a:off x="159515" y="3519221"/>
          <a:ext cx="6627862" cy="2886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B6EDD69-787A-E74A-ACAD-C2E036D4D6F6}"/>
              </a:ext>
            </a:extLst>
          </p:cNvPr>
          <p:cNvSpPr/>
          <p:nvPr/>
        </p:nvSpPr>
        <p:spPr>
          <a:xfrm rot="20734896">
            <a:off x="4939416" y="2999776"/>
            <a:ext cx="4032448" cy="914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Deadline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Monday</a:t>
            </a:r>
            <a:r>
              <a:rPr lang="sv-SE" dirty="0"/>
              <a:t> Feb 3!</a:t>
            </a:r>
          </a:p>
        </p:txBody>
      </p:sp>
    </p:spTree>
    <p:extLst>
      <p:ext uri="{BB962C8B-B14F-4D97-AF65-F5344CB8AC3E}">
        <p14:creationId xmlns:p14="http://schemas.microsoft.com/office/powerpoint/2010/main" val="2200527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8263"/>
            <a:ext cx="2259476" cy="647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264" y="4362655"/>
            <a:ext cx="5933992" cy="680345"/>
          </a:xfrm>
        </p:spPr>
        <p:txBody>
          <a:bodyPr>
            <a:noAutofit/>
          </a:bodyPr>
          <a:lstStyle/>
          <a:p>
            <a:pPr algn="ctr"/>
            <a:r>
              <a:rPr lang="en-US" sz="1600" b="0" i="1" dirty="0"/>
              <a:t>““..the infrastructure will greatly enhance the quality of analyses and data management and therefore of the scientific conclusions based upon the avalanche </a:t>
            </a:r>
            <a:r>
              <a:rPr lang="sv-SE" sz="1600" b="0" i="1" dirty="0" err="1"/>
              <a:t>of</a:t>
            </a:r>
            <a:r>
              <a:rPr lang="sv-SE" sz="1600" b="0" i="1" dirty="0"/>
              <a:t> data </a:t>
            </a:r>
            <a:r>
              <a:rPr lang="sv-SE" sz="1600" b="0" i="1" dirty="0" err="1"/>
              <a:t>available</a:t>
            </a:r>
            <a:r>
              <a:rPr lang="sv-SE" sz="1600" b="0" i="1" dirty="0"/>
              <a:t>.”</a:t>
            </a:r>
            <a:br>
              <a:rPr lang="sv-SE" sz="1600" b="0" i="1" dirty="0"/>
            </a:br>
            <a:endParaRPr lang="en-US" sz="16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9553" y="1199573"/>
            <a:ext cx="1510201" cy="804876"/>
          </a:xfrm>
          <a:prstGeom prst="rect">
            <a:avLst/>
          </a:prstGeom>
        </p:spPr>
      </p:pic>
      <p:pic>
        <p:nvPicPr>
          <p:cNvPr id="3" name="Picture 2" descr="NBISstaff20160926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515" y="1883902"/>
            <a:ext cx="5288596" cy="248618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7886" y="511340"/>
            <a:ext cx="6316639" cy="80821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NBIS </a:t>
            </a:r>
            <a:r>
              <a:rPr lang="mr-IN" dirty="0"/>
              <a:t>–</a:t>
            </a:r>
            <a:r>
              <a:rPr lang="en-US" dirty="0"/>
              <a:t> a unique national resource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704" y="5862016"/>
            <a:ext cx="1087494" cy="1033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151" y="6033409"/>
            <a:ext cx="1241128" cy="64090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485671" y="1084357"/>
            <a:ext cx="5554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“[NBIS..] is crucial to the future competitiveness of Sweden in data-driven life sciences research, and is helping to keep Sweden in the European forefront in the area.”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96" y="6224082"/>
            <a:ext cx="371748" cy="37340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922" y="6222133"/>
            <a:ext cx="388548" cy="3799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964" y="6228706"/>
            <a:ext cx="376539" cy="3765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3471" y="6230801"/>
            <a:ext cx="408772" cy="3964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756" y="6230801"/>
            <a:ext cx="396458" cy="3964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593" y="6230801"/>
            <a:ext cx="367038" cy="3670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536" y="6259368"/>
            <a:ext cx="325089" cy="3236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411" y="6216387"/>
            <a:ext cx="343874" cy="38787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4151" y="6252648"/>
            <a:ext cx="369653" cy="3664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069" y="6216388"/>
            <a:ext cx="420644" cy="42064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0" y="5919400"/>
            <a:ext cx="9144000" cy="297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65589" y="5230941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Swedish Research Council, 2017 and 2019</a:t>
            </a:r>
            <a:br>
              <a:rPr lang="en-US" sz="1200" dirty="0"/>
            </a:br>
            <a:r>
              <a:rPr lang="en-US" sz="1200" dirty="0"/>
              <a:t>Overall score:	7/7 (</a:t>
            </a:r>
            <a:r>
              <a:rPr lang="en-US" sz="1200" i="1" dirty="0"/>
              <a:t>“Outstanding”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Scientific impact:	7/7 (</a:t>
            </a:r>
            <a:r>
              <a:rPr lang="en-US" sz="1200" i="1" dirty="0"/>
              <a:t>“Outstanding”</a:t>
            </a:r>
            <a:r>
              <a:rPr lang="en-US" sz="12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5445224"/>
            <a:ext cx="148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www.nbis.se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4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SciLifeLab?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7952" y="2392903"/>
            <a:ext cx="3758373" cy="21775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5267" y="1285947"/>
            <a:ext cx="7091891" cy="19333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Government: One of the three main research infrastructures in Sweden, along with MAX-IV and 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68" y="2392903"/>
            <a:ext cx="3978155" cy="21775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9632" y="2131689"/>
            <a:ext cx="780932" cy="2438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972" y="4570499"/>
            <a:ext cx="4292289" cy="23098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6354" y="3907796"/>
            <a:ext cx="137984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Max-IV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67216" y="6095541"/>
            <a:ext cx="137984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ESS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8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1952" y="2103075"/>
            <a:ext cx="2459587" cy="15721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National service</a:t>
            </a:r>
          </a:p>
          <a:p>
            <a:pPr algn="ctr"/>
            <a:r>
              <a:rPr lang="en-US" sz="1000" dirty="0"/>
              <a:t>The Swiss army knife for Swedish </a:t>
            </a:r>
          </a:p>
          <a:p>
            <a:pPr algn="ctr"/>
            <a:r>
              <a:rPr lang="en-US" sz="1000" dirty="0"/>
              <a:t>Life Science researchers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98734" y="2103075"/>
            <a:ext cx="2451198" cy="1562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Local scientific center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5576" y="1268760"/>
            <a:ext cx="5094356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37369" y="1270392"/>
            <a:ext cx="110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SciLifeLab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52" y="1134291"/>
            <a:ext cx="1213571" cy="1823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53488" y="3017036"/>
            <a:ext cx="2320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Director: Olli </a:t>
            </a:r>
            <a:r>
              <a:rPr lang="en-US" sz="1400" dirty="0" err="1"/>
              <a:t>Kallioniemi</a:t>
            </a:r>
            <a:endParaRPr lang="en-US" sz="1400" dirty="0"/>
          </a:p>
          <a:p>
            <a:r>
              <a:rPr lang="en-US" sz="1400" dirty="0"/>
              <a:t>Co-director: </a:t>
            </a:r>
            <a:r>
              <a:rPr lang="en-US" sz="1400" dirty="0" err="1"/>
              <a:t>Siv</a:t>
            </a:r>
            <a:r>
              <a:rPr lang="en-US" sz="1400" dirty="0"/>
              <a:t> </a:t>
            </a:r>
            <a:r>
              <a:rPr lang="en-US" sz="1400" dirty="0" err="1"/>
              <a:t>Andersson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294613" y="3572453"/>
            <a:ext cx="28454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i="1" dirty="0"/>
              <a:t>Vision: </a:t>
            </a:r>
          </a:p>
          <a:p>
            <a:r>
              <a:rPr lang="sv-SE" sz="1400" i="1" dirty="0"/>
              <a:t>To be an </a:t>
            </a:r>
            <a:r>
              <a:rPr lang="sv-SE" sz="1400" i="1" dirty="0" err="1"/>
              <a:t>internationally</a:t>
            </a:r>
            <a:r>
              <a:rPr lang="sv-SE" sz="1400" i="1" dirty="0"/>
              <a:t> leading center </a:t>
            </a:r>
            <a:r>
              <a:rPr lang="sv-SE" sz="1400" i="1" dirty="0" err="1"/>
              <a:t>that</a:t>
            </a:r>
            <a:r>
              <a:rPr lang="sv-SE" sz="1400" i="1" dirty="0"/>
              <a:t> </a:t>
            </a:r>
            <a:r>
              <a:rPr lang="sv-SE" sz="1400" i="1" dirty="0" err="1"/>
              <a:t>develops</a:t>
            </a:r>
            <a:r>
              <a:rPr lang="sv-SE" sz="1400" i="1" dirty="0"/>
              <a:t>, </a:t>
            </a:r>
            <a:r>
              <a:rPr lang="sv-SE" sz="1400" i="1" dirty="0" err="1"/>
              <a:t>uses</a:t>
            </a:r>
            <a:r>
              <a:rPr lang="sv-SE" sz="1400" i="1" dirty="0"/>
              <a:t> and </a:t>
            </a:r>
            <a:r>
              <a:rPr lang="sv-SE" sz="1400" i="1" dirty="0" err="1"/>
              <a:t>provides</a:t>
            </a:r>
            <a:r>
              <a:rPr lang="sv-SE" sz="1400" i="1" dirty="0"/>
              <a:t> access </a:t>
            </a:r>
            <a:r>
              <a:rPr lang="sv-SE" sz="1400" i="1" dirty="0" err="1"/>
              <a:t>to</a:t>
            </a:r>
            <a:r>
              <a:rPr lang="sv-SE" sz="1400" i="1" dirty="0"/>
              <a:t> </a:t>
            </a:r>
            <a:r>
              <a:rPr lang="sv-SE" sz="1400" i="1" dirty="0" err="1"/>
              <a:t>advanced</a:t>
            </a:r>
            <a:r>
              <a:rPr lang="sv-SE" sz="1400" i="1" dirty="0"/>
              <a:t> </a:t>
            </a:r>
            <a:r>
              <a:rPr lang="sv-SE" sz="1400" i="1" dirty="0" err="1"/>
              <a:t>technologies</a:t>
            </a:r>
            <a:r>
              <a:rPr lang="sv-SE" sz="1400" i="1" dirty="0"/>
              <a:t> for </a:t>
            </a:r>
            <a:r>
              <a:rPr lang="sv-SE" sz="1400" i="1" dirty="0" err="1"/>
              <a:t>molecular</a:t>
            </a:r>
            <a:r>
              <a:rPr lang="sv-SE" sz="1400" i="1" dirty="0"/>
              <a:t> </a:t>
            </a:r>
            <a:r>
              <a:rPr lang="sv-SE" sz="1400" i="1" dirty="0" err="1"/>
              <a:t>biosciences</a:t>
            </a:r>
            <a:r>
              <a:rPr lang="sv-SE" sz="1400" i="1" dirty="0"/>
              <a:t> </a:t>
            </a:r>
            <a:r>
              <a:rPr lang="sv-SE" sz="1400" i="1" dirty="0" err="1"/>
              <a:t>with</a:t>
            </a:r>
            <a:r>
              <a:rPr lang="sv-SE" sz="1400" i="1" dirty="0"/>
              <a:t> focus on </a:t>
            </a:r>
            <a:r>
              <a:rPr lang="sv-SE" sz="1400" i="1" dirty="0" err="1"/>
              <a:t>health</a:t>
            </a:r>
            <a:r>
              <a:rPr lang="sv-SE" sz="1400" i="1" dirty="0"/>
              <a:t> and </a:t>
            </a:r>
            <a:r>
              <a:rPr lang="sv-SE" sz="1400" i="1" dirty="0" err="1"/>
              <a:t>environment</a:t>
            </a:r>
            <a:r>
              <a:rPr lang="sv-SE" sz="1400" i="1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434" y="638228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www.scilifelab.se</a:t>
            </a:r>
            <a:endParaRPr lang="en-US" b="1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6138606" y="5242182"/>
            <a:ext cx="2984884" cy="915373"/>
          </a:xfrm>
          <a:prstGeom prst="snip1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2010: Strategic research initiative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2013: National resource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2015: New management/chairman</a:t>
            </a:r>
          </a:p>
        </p:txBody>
      </p:sp>
      <p:sp>
        <p:nvSpPr>
          <p:cNvPr id="6" name="Oval 5"/>
          <p:cNvSpPr/>
          <p:nvPr/>
        </p:nvSpPr>
        <p:spPr>
          <a:xfrm>
            <a:off x="449021" y="1855748"/>
            <a:ext cx="2949713" cy="2149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07886" y="554676"/>
            <a:ext cx="6245313" cy="572089"/>
          </a:xfrm>
        </p:spPr>
        <p:txBody>
          <a:bodyPr/>
          <a:lstStyle/>
          <a:p>
            <a:r>
              <a:rPr lang="en-US" dirty="0"/>
              <a:t>SciLifeLab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0" y="4169271"/>
            <a:ext cx="2729484" cy="21762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9346" y="1102412"/>
            <a:ext cx="1297215" cy="18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0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5154112" y="1980088"/>
            <a:ext cx="487362" cy="2304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758425" y="1905232"/>
            <a:ext cx="565559" cy="2304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469680" y="1857112"/>
            <a:ext cx="490004" cy="2304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234034" y="1822360"/>
            <a:ext cx="1337966" cy="2304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5" y="488012"/>
            <a:ext cx="8543861" cy="635149"/>
          </a:xfrm>
        </p:spPr>
        <p:txBody>
          <a:bodyPr/>
          <a:lstStyle/>
          <a:p>
            <a:r>
              <a:rPr lang="en-US" dirty="0"/>
              <a:t>SciLifeLab platforms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435" y="1805940"/>
            <a:ext cx="1608502" cy="2317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877187" y="1808711"/>
            <a:ext cx="1994524" cy="2304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734010" y="1805940"/>
            <a:ext cx="1395278" cy="2317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4620" y="1087342"/>
            <a:ext cx="7776864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SciLifeLab national 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96" y="1891680"/>
            <a:ext cx="1819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National Genomics Infrastructure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1203" y="1861857"/>
            <a:ext cx="1994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National Bioinformatics Infrastructure</a:t>
            </a:r>
          </a:p>
          <a:p>
            <a:r>
              <a:rPr lang="en-US" sz="2000" dirty="0"/>
              <a:t>Sweden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4347" y="3197916"/>
            <a:ext cx="1362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Bengt</a:t>
            </a:r>
            <a:r>
              <a:rPr lang="en-US" sz="1400" dirty="0"/>
              <a:t> </a:t>
            </a:r>
            <a:r>
              <a:rPr lang="en-US" sz="1400" dirty="0" err="1"/>
              <a:t>Persson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84597" y="1921215"/>
            <a:ext cx="1994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Clinical Diagnostics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974682" y="1187946"/>
            <a:ext cx="0" cy="473813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n 21"/>
          <p:cNvSpPr/>
          <p:nvPr/>
        </p:nvSpPr>
        <p:spPr>
          <a:xfrm>
            <a:off x="8015727" y="2901844"/>
            <a:ext cx="792014" cy="7292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8168127" y="3054244"/>
            <a:ext cx="792014" cy="7292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8320527" y="3206644"/>
            <a:ext cx="792014" cy="7292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58925" y="4229900"/>
            <a:ext cx="1306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Computer resources free for Swedish researchers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134212" y="1088974"/>
            <a:ext cx="825929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VR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43499" y="1891680"/>
            <a:ext cx="978329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SNIC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039" y="3601797"/>
            <a:ext cx="1022339" cy="10223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4034" y="1960497"/>
            <a:ext cx="161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Genomics</a:t>
            </a:r>
          </a:p>
        </p:txBody>
      </p:sp>
      <p:pic>
        <p:nvPicPr>
          <p:cNvPr id="32" name="Picture 31" descr="NBISstaff2016092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8425" y="5445166"/>
            <a:ext cx="3147831" cy="115212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852" y="4672066"/>
            <a:ext cx="1259014" cy="671003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275856" y="5164120"/>
            <a:ext cx="1440160" cy="1721264"/>
            <a:chOff x="2123728" y="808039"/>
            <a:chExt cx="4392488" cy="5709237"/>
          </a:xfrm>
        </p:grpSpPr>
        <p:sp>
          <p:nvSpPr>
            <p:cNvPr id="30" name="TextBox 15"/>
            <p:cNvSpPr txBox="1">
              <a:spLocks noChangeArrowheads="1"/>
            </p:cNvSpPr>
            <p:nvPr/>
          </p:nvSpPr>
          <p:spPr bwMode="auto">
            <a:xfrm>
              <a:off x="4516438" y="808039"/>
              <a:ext cx="166197" cy="36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5" tIns="41148" rIns="82295" bIns="41148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38" name="Picture 37" descr="SverigeKarta_NY_Orginal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23728" y="976546"/>
              <a:ext cx="4392488" cy="5540730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 rot="21283514">
              <a:off x="2507480" y="4380140"/>
              <a:ext cx="174334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 rot="17678213">
              <a:off x="4109078" y="3021478"/>
              <a:ext cx="1732473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2148825" y="5074006"/>
              <a:ext cx="119677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 rot="20252314">
              <a:off x="3812575" y="4024628"/>
              <a:ext cx="1121207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19153928">
              <a:off x="2479442" y="4941672"/>
              <a:ext cx="1983371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>
              <a:off x="2627784" y="558924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 rot="18537883">
              <a:off x="3441018" y="3230266"/>
              <a:ext cx="2357936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/>
            <p:cNvSpPr/>
            <p:nvPr/>
          </p:nvSpPr>
          <p:spPr>
            <a:xfrm>
              <a:off x="3851920" y="414908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5004048" y="2204864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>
              <a:off x="4572000" y="3717032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4644008" y="342900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/>
            <p:cNvSpPr/>
            <p:nvPr/>
          </p:nvSpPr>
          <p:spPr>
            <a:xfrm>
              <a:off x="2411760" y="450912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0519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151F-B6CF-9848-9EB8-7CC2B502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CERN vs </a:t>
            </a:r>
            <a:r>
              <a:rPr lang="sv-SE" dirty="0" err="1"/>
              <a:t>Illumina</a:t>
            </a:r>
            <a:endParaRPr lang="sv-S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7717A-763D-8B4E-9D8A-7C5C184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06855-5FC2-4D40-B602-4492577ED5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3058" y="5735205"/>
            <a:ext cx="651352" cy="48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87A38-0576-E14D-A14C-3E784FDD0A71}"/>
              </a:ext>
            </a:extLst>
          </p:cNvPr>
          <p:cNvSpPr txBox="1"/>
          <p:nvPr/>
        </p:nvSpPr>
        <p:spPr>
          <a:xfrm>
            <a:off x="1107759" y="469466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CERN: $5 billion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A104D-8F87-2D4F-A807-94547936121B}"/>
              </a:ext>
            </a:extLst>
          </p:cNvPr>
          <p:cNvSpPr txBox="1"/>
          <p:nvPr/>
        </p:nvSpPr>
        <p:spPr>
          <a:xfrm>
            <a:off x="4103649" y="585438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Illumina</a:t>
            </a:r>
            <a:r>
              <a:rPr lang="sv-SE" dirty="0"/>
              <a:t> market </a:t>
            </a:r>
            <a:r>
              <a:rPr lang="sv-SE" dirty="0" err="1"/>
              <a:t>value</a:t>
            </a:r>
            <a:r>
              <a:rPr lang="sv-SE" dirty="0"/>
              <a:t>: $45 billion</a:t>
            </a:r>
          </a:p>
        </p:txBody>
      </p:sp>
      <p:pic>
        <p:nvPicPr>
          <p:cNvPr id="1028" name="Picture 4" descr="Image result for cern">
            <a:extLst>
              <a:ext uri="{FF2B5EF4-FFF2-40B4-BE49-F238E27FC236}">
                <a16:creationId xmlns:a16="http://schemas.microsoft.com/office/drawing/2014/main" id="{7053FF67-5309-3A46-A67C-F8D7C7F1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805" y="2731120"/>
            <a:ext cx="2454508" cy="184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ern">
            <a:extLst>
              <a:ext uri="{FF2B5EF4-FFF2-40B4-BE49-F238E27FC236}">
                <a16:creationId xmlns:a16="http://schemas.microsoft.com/office/drawing/2014/main" id="{DDA1D117-4C7B-8941-AD42-2F6426CE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1902" y="1434471"/>
            <a:ext cx="1919216" cy="14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ern">
            <a:extLst>
              <a:ext uri="{FF2B5EF4-FFF2-40B4-BE49-F238E27FC236}">
                <a16:creationId xmlns:a16="http://schemas.microsoft.com/office/drawing/2014/main" id="{D67A77F1-4DD1-154F-A642-D381B2870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118" y="1333529"/>
            <a:ext cx="1919216" cy="14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cern">
            <a:extLst>
              <a:ext uri="{FF2B5EF4-FFF2-40B4-BE49-F238E27FC236}">
                <a16:creationId xmlns:a16="http://schemas.microsoft.com/office/drawing/2014/main" id="{B21B34C7-5EC6-9D42-8BB6-FB779325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7601" y="2619238"/>
            <a:ext cx="1919216" cy="14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cern">
            <a:extLst>
              <a:ext uri="{FF2B5EF4-FFF2-40B4-BE49-F238E27FC236}">
                <a16:creationId xmlns:a16="http://schemas.microsoft.com/office/drawing/2014/main" id="{65920652-3936-DE4E-809D-5518BB74E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4198" y="2105527"/>
            <a:ext cx="1919216" cy="14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cern">
            <a:extLst>
              <a:ext uri="{FF2B5EF4-FFF2-40B4-BE49-F238E27FC236}">
                <a16:creationId xmlns:a16="http://schemas.microsoft.com/office/drawing/2014/main" id="{29D0F093-B37A-0649-A5EA-336351B1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7507" y="2475167"/>
            <a:ext cx="1919216" cy="14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cern">
            <a:extLst>
              <a:ext uri="{FF2B5EF4-FFF2-40B4-BE49-F238E27FC236}">
                <a16:creationId xmlns:a16="http://schemas.microsoft.com/office/drawing/2014/main" id="{5273752C-CABE-8445-9C03-95E90330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5691" y="3148729"/>
            <a:ext cx="1919216" cy="14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cern">
            <a:extLst>
              <a:ext uri="{FF2B5EF4-FFF2-40B4-BE49-F238E27FC236}">
                <a16:creationId xmlns:a16="http://schemas.microsoft.com/office/drawing/2014/main" id="{CD442B52-F6D8-CB40-8D24-1A4868FA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4984" y="3931399"/>
            <a:ext cx="1919216" cy="14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cern">
            <a:extLst>
              <a:ext uri="{FF2B5EF4-FFF2-40B4-BE49-F238E27FC236}">
                <a16:creationId xmlns:a16="http://schemas.microsoft.com/office/drawing/2014/main" id="{2C45C98E-614B-B044-ADF2-D695FAD5F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304" y="3728730"/>
            <a:ext cx="1919216" cy="14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cern">
            <a:extLst>
              <a:ext uri="{FF2B5EF4-FFF2-40B4-BE49-F238E27FC236}">
                <a16:creationId xmlns:a16="http://schemas.microsoft.com/office/drawing/2014/main" id="{4CC8ED5F-828D-0A49-8240-ED7CC2F6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1901" y="4316937"/>
            <a:ext cx="1919216" cy="143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ldresultat för pacbio">
            <a:extLst>
              <a:ext uri="{FF2B5EF4-FFF2-40B4-BE49-F238E27FC236}">
                <a16:creationId xmlns:a16="http://schemas.microsoft.com/office/drawing/2014/main" id="{688921E0-5378-1F47-9DE5-E7D5F5E6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6534" y="6268476"/>
            <a:ext cx="721161" cy="54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7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510" y="260648"/>
            <a:ext cx="5448108" cy="572089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 is cheap, analysis is not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933056"/>
            <a:ext cx="2407242" cy="2461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584" y="6317441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105" y="4874397"/>
            <a:ext cx="16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907704" y="1484784"/>
            <a:ext cx="1800200" cy="122413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0" y="2060848"/>
            <a:ext cx="172819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572000" y="1628800"/>
            <a:ext cx="1728192" cy="8640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72000" y="1412776"/>
            <a:ext cx="1728192" cy="8640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84363" y="1897087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72200" y="1412776"/>
            <a:ext cx="1052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72200" y="1124744"/>
            <a:ext cx="2070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Bioinformatics analyses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835696" y="1268760"/>
            <a:ext cx="0" cy="1512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427984" y="1268760"/>
            <a:ext cx="0" cy="1512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35696" y="2780928"/>
            <a:ext cx="216024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27984" y="2780928"/>
            <a:ext cx="216024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59632" y="105273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71421" y="105273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47864" y="2051556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67744" y="3068960"/>
            <a:ext cx="12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“Per base”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16016" y="3068960"/>
            <a:ext cx="14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“Per project”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63888" y="278092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Year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56176" y="278092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Year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293096"/>
            <a:ext cx="38708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5" name="Rounded Rectangle 44"/>
          <p:cNvSpPr/>
          <p:nvPr/>
        </p:nvSpPr>
        <p:spPr>
          <a:xfrm>
            <a:off x="4499992" y="4221088"/>
            <a:ext cx="3672408" cy="151216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4008" y="4365104"/>
            <a:ext cx="3456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Our role</a:t>
            </a:r>
          </a:p>
          <a:p>
            <a:r>
              <a:rPr lang="en-US" sz="1400" dirty="0"/>
              <a:t>We want to help the Swedish Life Science community to </a:t>
            </a:r>
            <a:r>
              <a:rPr lang="en-US" sz="1400" b="1" dirty="0"/>
              <a:t>build knowledge</a:t>
            </a:r>
            <a:r>
              <a:rPr lang="en-US" sz="1400" dirty="0"/>
              <a:t> in large-scale data analysis, and to make bioinformatics </a:t>
            </a:r>
            <a:r>
              <a:rPr lang="en-US" sz="1400" b="1" dirty="0"/>
              <a:t>easily accessible</a:t>
            </a:r>
            <a:r>
              <a:rPr lang="en-US" sz="1400" dirty="0"/>
              <a:t> for all.</a:t>
            </a:r>
          </a:p>
        </p:txBody>
      </p:sp>
    </p:spTree>
    <p:extLst>
      <p:ext uri="{BB962C8B-B14F-4D97-AF65-F5344CB8AC3E}">
        <p14:creationId xmlns:p14="http://schemas.microsoft.com/office/powerpoint/2010/main" val="412737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51"/>
          <a:stretch/>
        </p:blipFill>
        <p:spPr>
          <a:xfrm>
            <a:off x="7017963" y="1257578"/>
            <a:ext cx="727902" cy="1314111"/>
          </a:xfrm>
          <a:prstGeom prst="rect">
            <a:avLst/>
          </a:prstGeom>
          <a:ln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9" y="4051806"/>
            <a:ext cx="2190957" cy="1226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56" y="539524"/>
            <a:ext cx="5606719" cy="572089"/>
          </a:xfrm>
        </p:spPr>
        <p:txBody>
          <a:bodyPr>
            <a:normAutofit fontScale="90000"/>
          </a:bodyPr>
          <a:lstStyle/>
          <a:p>
            <a:r>
              <a:rPr lang="en-US" dirty="0"/>
              <a:t>NBIS: Support, Tools and Training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7</a:t>
            </a:fld>
            <a:endParaRPr lang="sv-SE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09813" y="1800391"/>
            <a:ext cx="2228901" cy="1140301"/>
            <a:chOff x="1127413" y="1580871"/>
            <a:chExt cx="2228901" cy="1140301"/>
          </a:xfrm>
        </p:grpSpPr>
        <p:sp>
          <p:nvSpPr>
            <p:cNvPr id="6" name="Cloud Callout 5"/>
            <p:cNvSpPr/>
            <p:nvPr/>
          </p:nvSpPr>
          <p:spPr>
            <a:xfrm>
              <a:off x="1127413" y="1580871"/>
              <a:ext cx="2228901" cy="1140301"/>
            </a:xfrm>
            <a:prstGeom prst="cloud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780" y="1811748"/>
              <a:ext cx="391884" cy="784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562" y="1811748"/>
              <a:ext cx="1083363" cy="352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583" y="1695125"/>
              <a:ext cx="349321" cy="1026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6014241" y="1209573"/>
            <a:ext cx="1083880" cy="1591978"/>
            <a:chOff x="6059125" y="1604419"/>
            <a:chExt cx="1210804" cy="17188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125" y="1656251"/>
              <a:ext cx="654067" cy="130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890" y="1604419"/>
              <a:ext cx="859039" cy="171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7361" y="3007570"/>
            <a:ext cx="1880679" cy="15401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4312" y="4522079"/>
            <a:ext cx="1786906" cy="17869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702" y="5125904"/>
            <a:ext cx="1936376" cy="11103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3939" y="1268261"/>
            <a:ext cx="1468877" cy="145291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77659" y="1507441"/>
            <a:ext cx="2486391" cy="3085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Future compute environments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736244" y="1027118"/>
            <a:ext cx="1616540" cy="3108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400 consultations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042911" y="4473009"/>
            <a:ext cx="1964884" cy="5036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30 training events</a:t>
            </a:r>
          </a:p>
          <a:p>
            <a:pPr algn="ctr"/>
            <a:r>
              <a:rPr lang="en-US" sz="1200" dirty="0"/>
              <a:t>500 PhD/post-docs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8563" y="5965345"/>
            <a:ext cx="1845089" cy="3436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150 research projects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09022" y="6165304"/>
            <a:ext cx="2120543" cy="3659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Efficient tools and workflows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6571" y="5210342"/>
            <a:ext cx="2615960" cy="3873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publishing and open science</a:t>
            </a:r>
          </a:p>
          <a:p>
            <a:pPr algn="ctr"/>
            <a:r>
              <a:rPr lang="en-US" sz="1200" dirty="0"/>
              <a:t>Secure sharing of sensitive data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4645" y="3122084"/>
            <a:ext cx="1204033" cy="140783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540161" y="2556499"/>
            <a:ext cx="2365629" cy="4072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800 compute projects</a:t>
            </a:r>
          </a:p>
          <a:p>
            <a:pPr algn="ctr"/>
            <a:r>
              <a:rPr lang="en-US" sz="1200" dirty="0"/>
              <a:t>200 software and databases</a:t>
            </a:r>
          </a:p>
        </p:txBody>
      </p:sp>
    </p:spTree>
    <p:extLst>
      <p:ext uri="{BB962C8B-B14F-4D97-AF65-F5344CB8AC3E}">
        <p14:creationId xmlns:p14="http://schemas.microsoft.com/office/powerpoint/2010/main" val="286850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627" y="1819464"/>
            <a:ext cx="80648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pPr marL="342900" indent="-342900">
              <a:buFontTx/>
              <a:buChar char="•"/>
            </a:pPr>
            <a:r>
              <a:rPr lang="en-US" sz="1800" dirty="0"/>
              <a:t>Study design consultation (free) </a:t>
            </a:r>
            <a:br>
              <a:rPr lang="en-US" sz="1800" dirty="0"/>
            </a:br>
            <a:r>
              <a:rPr lang="en-US" sz="1800" dirty="0"/>
              <a:t>+ drop-in sessions every week @ all 6 sites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pPr marL="342900" indent="-342900">
              <a:buFontTx/>
              <a:buChar char="•"/>
            </a:pPr>
            <a:endParaRPr lang="en-US" sz="1800" dirty="0"/>
          </a:p>
          <a:p>
            <a:pPr marL="342900" indent="-342900">
              <a:buFontTx/>
              <a:buChar char="•"/>
            </a:pPr>
            <a:r>
              <a:rPr lang="en-US" sz="1800" dirty="0"/>
              <a:t>Support (</a:t>
            </a:r>
            <a:r>
              <a:rPr lang="en-US" dirty="0"/>
              <a:t>U</a:t>
            </a:r>
            <a:r>
              <a:rPr lang="en-US" sz="1800" dirty="0"/>
              <a:t>ser fee 800 </a:t>
            </a:r>
            <a:r>
              <a:rPr lang="en-US" sz="1800" dirty="0" err="1"/>
              <a:t>kr</a:t>
            </a:r>
            <a:r>
              <a:rPr lang="en-US" sz="1800" dirty="0"/>
              <a:t>/h)</a:t>
            </a:r>
            <a:br>
              <a:rPr lang="en-US" sz="1800" dirty="0"/>
            </a:br>
            <a:endParaRPr lang="en-US" sz="1800" dirty="0"/>
          </a:p>
          <a:p>
            <a:pPr lvl="1"/>
            <a:endParaRPr lang="en-US" dirty="0"/>
          </a:p>
          <a:p>
            <a:pPr marL="342900" indent="-342900">
              <a:buFontTx/>
              <a:buChar char="•"/>
            </a:pPr>
            <a:r>
              <a:rPr lang="en-US" sz="1800" dirty="0"/>
              <a:t>Partner Projects (</a:t>
            </a:r>
            <a:r>
              <a:rPr lang="en-US" dirty="0"/>
              <a:t>Salary-based fee, part-time FTE)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•"/>
            </a:pPr>
            <a:endParaRPr lang="en-US" sz="1800" dirty="0"/>
          </a:p>
          <a:p>
            <a:pPr marL="342900" indent="-342900">
              <a:buFontTx/>
              <a:buChar char="•"/>
            </a:pPr>
            <a:r>
              <a:rPr lang="en-US" sz="1800" dirty="0"/>
              <a:t>Long-term Support and systems biology </a:t>
            </a:r>
            <a:br>
              <a:rPr lang="en-US" sz="1800" dirty="0"/>
            </a:br>
            <a:r>
              <a:rPr lang="en-US" sz="1800" dirty="0"/>
              <a:t>(500h</a:t>
            </a:r>
            <a:r>
              <a:rPr lang="en-US" dirty="0"/>
              <a:t>,</a:t>
            </a:r>
            <a:r>
              <a:rPr lang="en-US" sz="1800" dirty="0"/>
              <a:t> free, scientific </a:t>
            </a:r>
            <a:r>
              <a:rPr lang="en-US" dirty="0"/>
              <a:t>peer-review</a:t>
            </a:r>
            <a:r>
              <a:rPr lang="en-US" sz="1800" dirty="0"/>
              <a:t>)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0925" y="574975"/>
            <a:ext cx="7932400" cy="657550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rgbClr val="000000"/>
                </a:solidFill>
              </a:rPr>
              <a:t>Support tracks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04248" y="3640271"/>
            <a:ext cx="1850859" cy="2657368"/>
            <a:chOff x="2123728" y="808039"/>
            <a:chExt cx="4392488" cy="5709237"/>
          </a:xfrm>
        </p:grpSpPr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4516438" y="808039"/>
              <a:ext cx="166197" cy="36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5" tIns="41148" rIns="82295" bIns="41148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 descr="SverigeKarta_NY_Orginal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23728" y="976546"/>
              <a:ext cx="4392488" cy="554073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rot="21283514">
              <a:off x="2507480" y="4380140"/>
              <a:ext cx="174334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 rot="17678213">
              <a:off x="4109078" y="3021478"/>
              <a:ext cx="1732473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2148825" y="5074006"/>
              <a:ext cx="119677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 rot="20252314">
              <a:off x="3812575" y="4024628"/>
              <a:ext cx="1121207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 rot="19153928">
              <a:off x="2479442" y="4941672"/>
              <a:ext cx="1983371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2627784" y="558924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 rot="18537883">
              <a:off x="3441018" y="3230266"/>
              <a:ext cx="2357936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3851920" y="414908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5004048" y="2204864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4572000" y="3717032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4644008" y="342900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2411760" y="450912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8967" y="1000389"/>
            <a:ext cx="250581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https://nbis.se/support/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772" y="908720"/>
            <a:ext cx="4078228" cy="3348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8BA3FF-FFDB-E64F-BFD1-92141B67CEBC}"/>
              </a:ext>
            </a:extLst>
          </p:cNvPr>
          <p:cNvSpPr txBox="1"/>
          <p:nvPr/>
        </p:nvSpPr>
        <p:spPr>
          <a:xfrm>
            <a:off x="526858" y="6007389"/>
            <a:ext cx="514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Annually</a:t>
            </a:r>
            <a:br>
              <a:rPr lang="sv-SE" b="1" dirty="0"/>
            </a:br>
            <a:r>
              <a:rPr lang="sv-SE" dirty="0"/>
              <a:t>~400 </a:t>
            </a:r>
            <a:r>
              <a:rPr lang="sv-SE" dirty="0" err="1"/>
              <a:t>consultations</a:t>
            </a:r>
            <a:r>
              <a:rPr lang="sv-SE" dirty="0"/>
              <a:t>, ~100 new support </a:t>
            </a:r>
            <a:r>
              <a:rPr lang="sv-SE" dirty="0" err="1"/>
              <a:t>projects</a:t>
            </a:r>
            <a:endParaRPr lang="sv-SE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0A39A2-77FF-654D-965C-852D50D591D4}"/>
              </a:ext>
            </a:extLst>
          </p:cNvPr>
          <p:cNvSpPr/>
          <p:nvPr/>
        </p:nvSpPr>
        <p:spPr>
          <a:xfrm rot="20734896">
            <a:off x="3437324" y="5220889"/>
            <a:ext cx="2858773" cy="5902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Deadline </a:t>
            </a:r>
            <a:r>
              <a:rPr lang="sv-SE" dirty="0" err="1"/>
              <a:t>today</a:t>
            </a:r>
            <a:r>
              <a:rPr lang="sv-SE" dirty="0"/>
              <a:t> Jan 31!</a:t>
            </a:r>
          </a:p>
          <a:p>
            <a:pPr algn="ctr"/>
            <a:r>
              <a:rPr lang="sv-SE" dirty="0"/>
              <a:t>(</a:t>
            </a:r>
            <a:r>
              <a:rPr lang="sv-SE" dirty="0" err="1"/>
              <a:t>Next</a:t>
            </a:r>
            <a:r>
              <a:rPr lang="sv-SE" dirty="0"/>
              <a:t> round in May 2020)</a:t>
            </a:r>
          </a:p>
        </p:txBody>
      </p:sp>
    </p:spTree>
    <p:extLst>
      <p:ext uri="{BB962C8B-B14F-4D97-AF65-F5344CB8AC3E}">
        <p14:creationId xmlns:p14="http://schemas.microsoft.com/office/powerpoint/2010/main" val="416397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5426284" cy="635149"/>
          </a:xfrm>
        </p:spPr>
        <p:txBody>
          <a:bodyPr>
            <a:normAutofit fontScale="90000"/>
          </a:bodyPr>
          <a:lstStyle/>
          <a:p>
            <a:pPr algn="ctr"/>
            <a:r>
              <a:rPr lang="sv-SE" sz="2400" dirty="0"/>
              <a:t>How to get support</a:t>
            </a:r>
            <a:br>
              <a:rPr lang="sv-SE" sz="2400" dirty="0"/>
            </a:br>
            <a:r>
              <a:rPr lang="sv-SE" sz="2400" dirty="0"/>
              <a:t>nbis.se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255" y="1173163"/>
            <a:ext cx="7037365" cy="49530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860032" y="2564904"/>
            <a:ext cx="208823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8929193"/>
      </p:ext>
    </p:extLst>
  </p:cSld>
  <p:clrMapOvr>
    <a:masterClrMapping/>
  </p:clrMapOvr>
</p:sld>
</file>

<file path=ppt/theme/theme1.xml><?xml version="1.0" encoding="utf-8"?>
<a:theme xmlns:a="http://schemas.openxmlformats.org/drawingml/2006/main" name="Elixir2012">
  <a:themeElements>
    <a:clrScheme name="Custom 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006327"/>
      </a:accent1>
      <a:accent2>
        <a:srgbClr val="004A5A"/>
      </a:accent2>
      <a:accent3>
        <a:srgbClr val="A8AD2A"/>
      </a:accent3>
      <a:accent4>
        <a:srgbClr val="343330"/>
      </a:accent4>
      <a:accent5>
        <a:srgbClr val="5E788A"/>
      </a:accent5>
      <a:accent6>
        <a:srgbClr val="8A8884"/>
      </a:accent6>
      <a:hlink>
        <a:srgbClr val="00394E"/>
      </a:hlink>
      <a:folHlink>
        <a:srgbClr val="343330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7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D5CAE0F-189C-435B-893E-FB7C3A24DD92}" vid="{CB37C0B0-2724-4713-B74F-80F64AEF7F36}"/>
    </a:ext>
  </a:extLst>
</a:theme>
</file>

<file path=ppt/theme/theme11.xml><?xml version="1.0" encoding="utf-8"?>
<a:theme xmlns:a="http://schemas.openxmlformats.org/drawingml/2006/main" name="8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D5CAE0F-189C-435B-893E-FB7C3A24DD92}" vid="{CB37C0B0-2724-4713-B74F-80F64AEF7F36}"/>
    </a:ext>
  </a:extLst>
</a:theme>
</file>

<file path=ppt/theme/theme12.xml><?xml version="1.0" encoding="utf-8"?>
<a:theme xmlns:a="http://schemas.openxmlformats.org/drawingml/2006/main" name="1_Default Theme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9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D5CAE0F-189C-435B-893E-FB7C3A24DD92}" vid="{CB37C0B0-2724-4713-B74F-80F64AEF7F36}"/>
    </a:ext>
  </a:extLst>
</a:theme>
</file>

<file path=ppt/theme/theme14.xml><?xml version="1.0" encoding="utf-8"?>
<a:theme xmlns:a="http://schemas.openxmlformats.org/drawingml/2006/main" name="Default Theme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0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D5CAE0F-189C-435B-893E-FB7C3A24DD92}" vid="{CB37C0B0-2724-4713-B74F-80F64AEF7F36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lixir2012">
  <a:themeElements>
    <a:clrScheme name="Custom 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006327"/>
      </a:accent1>
      <a:accent2>
        <a:srgbClr val="004A5A"/>
      </a:accent2>
      <a:accent3>
        <a:srgbClr val="A8AD2A"/>
      </a:accent3>
      <a:accent4>
        <a:srgbClr val="343330"/>
      </a:accent4>
      <a:accent5>
        <a:srgbClr val="5E788A"/>
      </a:accent5>
      <a:accent6>
        <a:srgbClr val="8A8884"/>
      </a:accent6>
      <a:hlink>
        <a:srgbClr val="00394E"/>
      </a:hlink>
      <a:folHlink>
        <a:srgbClr val="343330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NeIC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D5CAE0F-189C-435B-893E-FB7C3A24DD92}" vid="{A7E62A5A-4BC2-4CB0-B7FF-5BCB814D72B7}"/>
    </a:ext>
  </a:extLst>
</a:theme>
</file>

<file path=ppt/theme/theme9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D5CAE0F-189C-435B-893E-FB7C3A24DD92}" vid="{CB37C0B0-2724-4713-B74F-80F64AEF7F3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PPT-template-2014-SciLifeLab</Template>
  <TotalTime>46908</TotalTime>
  <Words>859</Words>
  <Application>Microsoft Macintosh PowerPoint</Application>
  <PresentationFormat>On-screen Show (4:3)</PresentationFormat>
  <Paragraphs>151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17</vt:i4>
      </vt:variant>
    </vt:vector>
  </HeadingPairs>
  <TitlesOfParts>
    <vt:vector size="42" baseType="lpstr">
      <vt:lpstr>MS PGothic</vt:lpstr>
      <vt:lpstr>Arial</vt:lpstr>
      <vt:lpstr>ArialMT</vt:lpstr>
      <vt:lpstr>Calibri</vt:lpstr>
      <vt:lpstr>Corbel</vt:lpstr>
      <vt:lpstr>Engravers MT</vt:lpstr>
      <vt:lpstr>Georgia</vt:lpstr>
      <vt:lpstr>Humanst521 BT</vt:lpstr>
      <vt:lpstr>Trebuchet MS</vt:lpstr>
      <vt:lpstr>Elixir2012</vt:lpstr>
      <vt:lpstr>1_Elixir2012</vt:lpstr>
      <vt:lpstr>2_Office-tema</vt:lpstr>
      <vt:lpstr>1_Office-tema</vt:lpstr>
      <vt:lpstr>3_Office-tema</vt:lpstr>
      <vt:lpstr>NeIC black</vt:lpstr>
      <vt:lpstr>4_Office-tema</vt:lpstr>
      <vt:lpstr>5_Office-tema</vt:lpstr>
      <vt:lpstr>6_Office-tema</vt:lpstr>
      <vt:lpstr>7_Office-tema</vt:lpstr>
      <vt:lpstr>8_Office-tema</vt:lpstr>
      <vt:lpstr>1_Default Theme</vt:lpstr>
      <vt:lpstr>9_Office-tema</vt:lpstr>
      <vt:lpstr>Default Theme</vt:lpstr>
      <vt:lpstr>10_Office-tema</vt:lpstr>
      <vt:lpstr>11_Office-tema</vt:lpstr>
      <vt:lpstr>SciLifeLab Bioinformatics Platform National Bioinformatics Infrastructure Sweden (NBIS) www.nbis.se</vt:lpstr>
      <vt:lpstr>What is SciLifeLab?</vt:lpstr>
      <vt:lpstr>SciLifeLab</vt:lpstr>
      <vt:lpstr>SciLifeLab platforms</vt:lpstr>
      <vt:lpstr>CERN vs Illumina</vt:lpstr>
      <vt:lpstr>Production is cheap, analysis is not</vt:lpstr>
      <vt:lpstr>NBIS: Support, Tools and Training</vt:lpstr>
      <vt:lpstr>Support tracks</vt:lpstr>
      <vt:lpstr>How to get support nbis.se</vt:lpstr>
      <vt:lpstr>Support form</vt:lpstr>
      <vt:lpstr>Bioinformatics support</vt:lpstr>
      <vt:lpstr>Genome assembly and annotation</vt:lpstr>
      <vt:lpstr>Training and tools</vt:lpstr>
      <vt:lpstr>Course page</vt:lpstr>
      <vt:lpstr>National PhD level bioinformatics courses</vt:lpstr>
      <vt:lpstr>The Swedish Bioinformatics Advisory Program </vt:lpstr>
      <vt:lpstr>““..the infrastructure will greatly enhance the quality of analyses and data management and therefore of the scientific conclusions based upon the avalanche of data available.” 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Bengt</dc:creator>
  <cp:lastModifiedBy>Björn Nystedt</cp:lastModifiedBy>
  <cp:revision>441</cp:revision>
  <cp:lastPrinted>2016-01-26T21:58:27Z</cp:lastPrinted>
  <dcterms:created xsi:type="dcterms:W3CDTF">2015-01-29T09:23:09Z</dcterms:created>
  <dcterms:modified xsi:type="dcterms:W3CDTF">2020-01-31T07:28:34Z</dcterms:modified>
</cp:coreProperties>
</file>